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8" r:id="rId1"/>
  </p:sldMasterIdLst>
  <p:notesMasterIdLst>
    <p:notesMasterId r:id="rId28"/>
  </p:notesMasterIdLst>
  <p:sldIdLst>
    <p:sldId id="256" r:id="rId2"/>
    <p:sldId id="259" r:id="rId3"/>
    <p:sldId id="260" r:id="rId4"/>
    <p:sldId id="264" r:id="rId5"/>
    <p:sldId id="263" r:id="rId6"/>
    <p:sldId id="282" r:id="rId7"/>
    <p:sldId id="268" r:id="rId8"/>
    <p:sldId id="265" r:id="rId9"/>
    <p:sldId id="281" r:id="rId10"/>
    <p:sldId id="283" r:id="rId11"/>
    <p:sldId id="285" r:id="rId12"/>
    <p:sldId id="261" r:id="rId13"/>
    <p:sldId id="257" r:id="rId14"/>
    <p:sldId id="267" r:id="rId15"/>
    <p:sldId id="280" r:id="rId16"/>
    <p:sldId id="284" r:id="rId17"/>
    <p:sldId id="270" r:id="rId18"/>
    <p:sldId id="273" r:id="rId19"/>
    <p:sldId id="274" r:id="rId20"/>
    <p:sldId id="275" r:id="rId21"/>
    <p:sldId id="277" r:id="rId22"/>
    <p:sldId id="278" r:id="rId23"/>
    <p:sldId id="279" r:id="rId24"/>
    <p:sldId id="269" r:id="rId25"/>
    <p:sldId id="286"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102" d="100"/>
          <a:sy n="102" d="100"/>
        </p:scale>
        <p:origin x="12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dirty="0"/>
              <a:t>How Fraud is Discovered</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26853641418306129"/>
          <c:y val="0.12313763208660539"/>
          <c:w val="0.63310542432195971"/>
          <c:h val="0.72088764946048411"/>
        </c:manualLayout>
      </c:layout>
      <c:barChart>
        <c:barDir val="bar"/>
        <c:grouping val="clustered"/>
        <c:varyColors val="0"/>
        <c:ser>
          <c:idx val="2"/>
          <c:order val="2"/>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Sheet1!$B$10:$B$17</c:f>
              <c:strCache>
                <c:ptCount val="8"/>
                <c:pt idx="0">
                  <c:v>External Audit</c:v>
                </c:pt>
                <c:pt idx="1">
                  <c:v>Anonymous Letter</c:v>
                </c:pt>
                <c:pt idx="2">
                  <c:v>Accident</c:v>
                </c:pt>
                <c:pt idx="3">
                  <c:v>Notified by Customer</c:v>
                </c:pt>
                <c:pt idx="4">
                  <c:v>Investigation</c:v>
                </c:pt>
                <c:pt idx="5">
                  <c:v>Internal Audit</c:v>
                </c:pt>
                <c:pt idx="6">
                  <c:v>Notified by Employee</c:v>
                </c:pt>
                <c:pt idx="7">
                  <c:v>Internal Control</c:v>
                </c:pt>
              </c:strCache>
            </c:strRef>
          </c:cat>
          <c:val>
            <c:numRef>
              <c:f>Sheet1!$E$10:$E$17</c:f>
              <c:numCache>
                <c:formatCode>0%</c:formatCode>
                <c:ptCount val="8"/>
                <c:pt idx="0">
                  <c:v>0.05</c:v>
                </c:pt>
                <c:pt idx="1">
                  <c:v>0.24</c:v>
                </c:pt>
                <c:pt idx="2">
                  <c:v>0.28000000000000003</c:v>
                </c:pt>
                <c:pt idx="3">
                  <c:v>0.34</c:v>
                </c:pt>
                <c:pt idx="4">
                  <c:v>0.42</c:v>
                </c:pt>
                <c:pt idx="5">
                  <c:v>0.47</c:v>
                </c:pt>
                <c:pt idx="6">
                  <c:v>0.51</c:v>
                </c:pt>
                <c:pt idx="7">
                  <c:v>0.52</c:v>
                </c:pt>
              </c:numCache>
            </c:numRef>
          </c:val>
          <c:extLst>
            <c:ext xmlns:c16="http://schemas.microsoft.com/office/drawing/2014/chart" uri="{C3380CC4-5D6E-409C-BE32-E72D297353CC}">
              <c16:uniqueId val="{00000000-FC67-45FD-91B7-98414279CB1C}"/>
            </c:ext>
          </c:extLst>
        </c:ser>
        <c:dLbls>
          <c:dLblPos val="inEnd"/>
          <c:showLegendKey val="0"/>
          <c:showVal val="1"/>
          <c:showCatName val="0"/>
          <c:showSerName val="0"/>
          <c:showPercent val="0"/>
          <c:showBubbleSize val="0"/>
        </c:dLbls>
        <c:gapWidth val="115"/>
        <c:overlap val="-20"/>
        <c:axId val="467213944"/>
        <c:axId val="467215256"/>
        <c:extLst>
          <c:ext xmlns:c15="http://schemas.microsoft.com/office/drawing/2012/chart" uri="{02D57815-91ED-43cb-92C2-25804820EDAC}">
            <c15:filteredBarSeries>
              <c15: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Sheet1!$B$10:$B$17</c15:sqref>
                        </c15:formulaRef>
                      </c:ext>
                    </c:extLst>
                    <c:strCache>
                      <c:ptCount val="8"/>
                      <c:pt idx="0">
                        <c:v>External Audit</c:v>
                      </c:pt>
                      <c:pt idx="1">
                        <c:v>Anonymous Letter</c:v>
                      </c:pt>
                      <c:pt idx="2">
                        <c:v>Accident</c:v>
                      </c:pt>
                      <c:pt idx="3">
                        <c:v>Notified by Customer</c:v>
                      </c:pt>
                      <c:pt idx="4">
                        <c:v>Investigation</c:v>
                      </c:pt>
                      <c:pt idx="5">
                        <c:v>Internal Audit</c:v>
                      </c:pt>
                      <c:pt idx="6">
                        <c:v>Notified by Employee</c:v>
                      </c:pt>
                      <c:pt idx="7">
                        <c:v>Internal Control</c:v>
                      </c:pt>
                    </c:strCache>
                  </c:strRef>
                </c:cat>
                <c:val>
                  <c:numRef>
                    <c:extLst>
                      <c:ext uri="{02D57815-91ED-43cb-92C2-25804820EDAC}">
                        <c15:formulaRef>
                          <c15:sqref>Sheet1!$C$10:$C$17</c15:sqref>
                        </c15:formulaRef>
                      </c:ext>
                    </c:extLst>
                    <c:numCache>
                      <c:formatCode>General</c:formatCode>
                      <c:ptCount val="8"/>
                    </c:numCache>
                  </c:numRef>
                </c:val>
                <c:extLst>
                  <c:ext xmlns:c16="http://schemas.microsoft.com/office/drawing/2014/chart" uri="{C3380CC4-5D6E-409C-BE32-E72D297353CC}">
                    <c16:uniqueId val="{00000001-FC67-45FD-91B7-98414279CB1C}"/>
                  </c:ext>
                </c:extLst>
              </c15:ser>
            </c15:filteredBarSeries>
            <c15:filteredBarSeries>
              <c15:ser>
                <c:idx val="1"/>
                <c:order val="1"/>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Sheet1!$B$10:$B$17</c15:sqref>
                        </c15:formulaRef>
                      </c:ext>
                    </c:extLst>
                    <c:strCache>
                      <c:ptCount val="8"/>
                      <c:pt idx="0">
                        <c:v>External Audit</c:v>
                      </c:pt>
                      <c:pt idx="1">
                        <c:v>Anonymous Letter</c:v>
                      </c:pt>
                      <c:pt idx="2">
                        <c:v>Accident</c:v>
                      </c:pt>
                      <c:pt idx="3">
                        <c:v>Notified by Customer</c:v>
                      </c:pt>
                      <c:pt idx="4">
                        <c:v>Investigation</c:v>
                      </c:pt>
                      <c:pt idx="5">
                        <c:v>Internal Audit</c:v>
                      </c:pt>
                      <c:pt idx="6">
                        <c:v>Notified by Employee</c:v>
                      </c:pt>
                      <c:pt idx="7">
                        <c:v>Internal Control</c:v>
                      </c:pt>
                    </c:strCache>
                  </c:strRef>
                </c:cat>
                <c:val>
                  <c:numRef>
                    <c:extLst xmlns:c15="http://schemas.microsoft.com/office/drawing/2012/chart">
                      <c:ext xmlns:c15="http://schemas.microsoft.com/office/drawing/2012/chart" uri="{02D57815-91ED-43cb-92C2-25804820EDAC}">
                        <c15:formulaRef>
                          <c15:sqref>Sheet1!$D$10:$D$17</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2-FC67-45FD-91B7-98414279CB1C}"/>
                  </c:ext>
                </c:extLst>
              </c15:ser>
            </c15:filteredBarSeries>
          </c:ext>
        </c:extLst>
      </c:barChart>
      <c:catAx>
        <c:axId val="46721394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467215256"/>
        <c:crosses val="autoZero"/>
        <c:auto val="1"/>
        <c:lblAlgn val="ctr"/>
        <c:lblOffset val="100"/>
        <c:noMultiLvlLbl val="0"/>
      </c:catAx>
      <c:valAx>
        <c:axId val="467215256"/>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6721394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27062-255E-4F40-94FE-48B93FFEBA91}" type="doc">
      <dgm:prSet loTypeId="urn:microsoft.com/office/officeart/2005/8/layout/hList2" loCatId="list" qsTypeId="urn:microsoft.com/office/officeart/2005/8/quickstyle/3d3" qsCatId="3D" csTypeId="urn:microsoft.com/office/officeart/2005/8/colors/accent1_2" csCatId="accent1" phldr="1"/>
      <dgm:spPr/>
      <dgm:t>
        <a:bodyPr/>
        <a:lstStyle/>
        <a:p>
          <a:endParaRPr lang="en-US"/>
        </a:p>
      </dgm:t>
    </dgm:pt>
    <dgm:pt modelId="{2158A350-9463-4D93-B771-7AAF6D053351}">
      <dgm:prSet phldrT="[Text]"/>
      <dgm:spPr/>
      <dgm:t>
        <a:bodyPr/>
        <a:lstStyle/>
        <a:p>
          <a:r>
            <a:rPr lang="en-US" dirty="0" smtClean="0"/>
            <a:t>MYTH</a:t>
          </a:r>
          <a:endParaRPr lang="en-US" dirty="0"/>
        </a:p>
      </dgm:t>
    </dgm:pt>
    <dgm:pt modelId="{7F1E52F8-5CFB-45BF-920C-18E785938D7D}" type="parTrans" cxnId="{56C05F3F-8BEC-45A1-979F-68BAC33F30D8}">
      <dgm:prSet/>
      <dgm:spPr/>
      <dgm:t>
        <a:bodyPr/>
        <a:lstStyle/>
        <a:p>
          <a:endParaRPr lang="en-US"/>
        </a:p>
      </dgm:t>
    </dgm:pt>
    <dgm:pt modelId="{99E143C0-F7B0-46E9-9B43-5ABFE966B343}" type="sibTrans" cxnId="{56C05F3F-8BEC-45A1-979F-68BAC33F30D8}">
      <dgm:prSet/>
      <dgm:spPr/>
      <dgm:t>
        <a:bodyPr/>
        <a:lstStyle/>
        <a:p>
          <a:endParaRPr lang="en-US"/>
        </a:p>
      </dgm:t>
    </dgm:pt>
    <dgm:pt modelId="{500ACF2B-6E21-463C-A6EE-B1D93D43232C}">
      <dgm:prSet phldrT="[Text]" custT="1"/>
      <dgm:spPr/>
      <dgm:t>
        <a:bodyPr/>
        <a:lstStyle/>
        <a:p>
          <a:r>
            <a:rPr lang="en-US" sz="2000" dirty="0" smtClean="0">
              <a:solidFill>
                <a:schemeClr val="accent2">
                  <a:lumMod val="50000"/>
                </a:schemeClr>
              </a:solidFill>
            </a:rPr>
            <a:t>It hardly ever happens to non profits – we don’t really have to worry!</a:t>
          </a:r>
          <a:endParaRPr lang="en-US" sz="2000" dirty="0">
            <a:solidFill>
              <a:schemeClr val="accent2">
                <a:lumMod val="50000"/>
              </a:schemeClr>
            </a:solidFill>
          </a:endParaRPr>
        </a:p>
      </dgm:t>
    </dgm:pt>
    <dgm:pt modelId="{506722EF-7A1F-4A9F-BC57-824DF2D876A0}" type="parTrans" cxnId="{18B9A90B-9765-4A2F-890B-C930045DAABD}">
      <dgm:prSet/>
      <dgm:spPr/>
      <dgm:t>
        <a:bodyPr/>
        <a:lstStyle/>
        <a:p>
          <a:endParaRPr lang="en-US"/>
        </a:p>
      </dgm:t>
    </dgm:pt>
    <dgm:pt modelId="{296A49E5-99C3-4B29-B1EF-B72DACBAFFC2}" type="sibTrans" cxnId="{18B9A90B-9765-4A2F-890B-C930045DAABD}">
      <dgm:prSet/>
      <dgm:spPr/>
      <dgm:t>
        <a:bodyPr/>
        <a:lstStyle/>
        <a:p>
          <a:endParaRPr lang="en-US"/>
        </a:p>
      </dgm:t>
    </dgm:pt>
    <dgm:pt modelId="{0AF8FDF6-61B0-41E6-8CA7-A26DCF50C60B}">
      <dgm:prSet phldrT="[Text]"/>
      <dgm:spPr/>
      <dgm:t>
        <a:bodyPr/>
        <a:lstStyle/>
        <a:p>
          <a:r>
            <a:rPr lang="en-US" dirty="0" smtClean="0"/>
            <a:t>REALITY</a:t>
          </a:r>
          <a:endParaRPr lang="en-US" dirty="0"/>
        </a:p>
      </dgm:t>
    </dgm:pt>
    <dgm:pt modelId="{268BAF45-524E-4F8B-93DA-70D0E81DD5B7}" type="parTrans" cxnId="{9E1AEC85-D78C-48A4-8CEC-242E161A68D5}">
      <dgm:prSet/>
      <dgm:spPr/>
      <dgm:t>
        <a:bodyPr/>
        <a:lstStyle/>
        <a:p>
          <a:endParaRPr lang="en-US"/>
        </a:p>
      </dgm:t>
    </dgm:pt>
    <dgm:pt modelId="{2B3FEA25-ACBF-403F-B2C5-D6FA9B3EAB20}" type="sibTrans" cxnId="{9E1AEC85-D78C-48A4-8CEC-242E161A68D5}">
      <dgm:prSet/>
      <dgm:spPr/>
      <dgm:t>
        <a:bodyPr/>
        <a:lstStyle/>
        <a:p>
          <a:endParaRPr lang="en-US"/>
        </a:p>
      </dgm:t>
    </dgm:pt>
    <dgm:pt modelId="{15D9D364-8E21-4614-A0F7-4096257EC731}">
      <dgm:prSet phldrT="[Text]" custT="1"/>
      <dgm:spPr/>
      <dgm:t>
        <a:bodyPr/>
        <a:lstStyle/>
        <a:p>
          <a:r>
            <a:rPr lang="en-US" sz="2000" dirty="0" smtClean="0">
              <a:solidFill>
                <a:schemeClr val="accent2">
                  <a:lumMod val="50000"/>
                </a:schemeClr>
              </a:solidFill>
              <a:latin typeface="Open Sans"/>
            </a:rPr>
            <a:t>Non Profits rank third out of fifteen industries most frequently experiencing this kind of theft.      </a:t>
          </a:r>
          <a:r>
            <a:rPr lang="en-US" sz="1200" dirty="0" smtClean="0">
              <a:solidFill>
                <a:schemeClr val="accent2">
                  <a:lumMod val="50000"/>
                </a:schemeClr>
              </a:solidFill>
              <a:latin typeface="Open Sans"/>
            </a:rPr>
            <a:t>– Nonprofit Network</a:t>
          </a:r>
          <a:endParaRPr lang="en-US" sz="1200" dirty="0">
            <a:solidFill>
              <a:schemeClr val="accent2">
                <a:lumMod val="50000"/>
              </a:schemeClr>
            </a:solidFill>
          </a:endParaRPr>
        </a:p>
      </dgm:t>
    </dgm:pt>
    <dgm:pt modelId="{6282BA6E-8D95-4EB7-9AA4-100377515715}" type="parTrans" cxnId="{1268C2FD-17F4-470C-8036-A87255E90A22}">
      <dgm:prSet/>
      <dgm:spPr/>
      <dgm:t>
        <a:bodyPr/>
        <a:lstStyle/>
        <a:p>
          <a:endParaRPr lang="en-US"/>
        </a:p>
      </dgm:t>
    </dgm:pt>
    <dgm:pt modelId="{304DA621-9AAD-49D0-9408-54260E61E596}" type="sibTrans" cxnId="{1268C2FD-17F4-470C-8036-A87255E90A22}">
      <dgm:prSet/>
      <dgm:spPr/>
      <dgm:t>
        <a:bodyPr/>
        <a:lstStyle/>
        <a:p>
          <a:endParaRPr lang="en-US"/>
        </a:p>
      </dgm:t>
    </dgm:pt>
    <dgm:pt modelId="{34BA29A6-2690-4B4F-B982-B4DC514DD086}">
      <dgm:prSet phldrT="[Text]" custT="1"/>
      <dgm:spPr/>
      <dgm:t>
        <a:bodyPr/>
        <a:lstStyle/>
        <a:p>
          <a:endParaRPr lang="en-US" sz="1200" dirty="0"/>
        </a:p>
      </dgm:t>
    </dgm:pt>
    <dgm:pt modelId="{B69A850F-C86E-4902-B443-20F36EA6297C}" type="parTrans" cxnId="{ACFEA36C-446C-41C5-87FD-EBF724538313}">
      <dgm:prSet/>
      <dgm:spPr/>
      <dgm:t>
        <a:bodyPr/>
        <a:lstStyle/>
        <a:p>
          <a:endParaRPr lang="en-US"/>
        </a:p>
      </dgm:t>
    </dgm:pt>
    <dgm:pt modelId="{87239F2D-78CF-441E-9183-047A8E2269AE}" type="sibTrans" cxnId="{ACFEA36C-446C-41C5-87FD-EBF724538313}">
      <dgm:prSet/>
      <dgm:spPr/>
      <dgm:t>
        <a:bodyPr/>
        <a:lstStyle/>
        <a:p>
          <a:endParaRPr lang="en-US"/>
        </a:p>
      </dgm:t>
    </dgm:pt>
    <dgm:pt modelId="{6892A861-A0CD-4DEC-8A0D-E2B13BF58957}">
      <dgm:prSet phldrT="[Text]" custT="1"/>
      <dgm:spPr/>
      <dgm:t>
        <a:bodyPr/>
        <a:lstStyle/>
        <a:p>
          <a:r>
            <a:rPr lang="en-US" sz="2000" dirty="0" smtClean="0">
              <a:solidFill>
                <a:schemeClr val="accent2">
                  <a:lumMod val="50000"/>
                </a:schemeClr>
              </a:solidFill>
              <a:latin typeface="Open Sans"/>
            </a:rPr>
            <a:t>Mr. X is the most dedicated, honest, kindest person I've ever met.</a:t>
          </a:r>
          <a:endParaRPr lang="en-US" sz="2000" dirty="0">
            <a:solidFill>
              <a:schemeClr val="accent2">
                <a:lumMod val="50000"/>
              </a:schemeClr>
            </a:solidFill>
          </a:endParaRPr>
        </a:p>
      </dgm:t>
    </dgm:pt>
    <dgm:pt modelId="{B9F66903-9838-45F2-8C1A-0422A926FA4B}" type="parTrans" cxnId="{6F11BABE-620A-40F0-9249-D96AE63D8EE6}">
      <dgm:prSet/>
      <dgm:spPr/>
      <dgm:t>
        <a:bodyPr/>
        <a:lstStyle/>
        <a:p>
          <a:endParaRPr lang="en-US"/>
        </a:p>
      </dgm:t>
    </dgm:pt>
    <dgm:pt modelId="{6B07AABC-CB02-4AB6-969A-7F0D573647E3}" type="sibTrans" cxnId="{6F11BABE-620A-40F0-9249-D96AE63D8EE6}">
      <dgm:prSet/>
      <dgm:spPr/>
      <dgm:t>
        <a:bodyPr/>
        <a:lstStyle/>
        <a:p>
          <a:endParaRPr lang="en-US"/>
        </a:p>
      </dgm:t>
    </dgm:pt>
    <dgm:pt modelId="{0056043E-86F5-40EE-B3D4-3C648E66A558}">
      <dgm:prSet phldrT="[Text]" custT="1"/>
      <dgm:spPr/>
      <dgm:t>
        <a:bodyPr/>
        <a:lstStyle/>
        <a:p>
          <a:r>
            <a:rPr lang="en-US" sz="2000" dirty="0" smtClean="0">
              <a:solidFill>
                <a:schemeClr val="accent2">
                  <a:lumMod val="50000"/>
                </a:schemeClr>
              </a:solidFill>
              <a:latin typeface="Open Sans"/>
            </a:rPr>
            <a:t>Our staff is so dedicated to our mission, they just wouldn’t do something like this to jeopardize our work!</a:t>
          </a:r>
          <a:endParaRPr lang="en-US" sz="2000" dirty="0">
            <a:solidFill>
              <a:schemeClr val="accent2">
                <a:lumMod val="50000"/>
              </a:schemeClr>
            </a:solidFill>
          </a:endParaRPr>
        </a:p>
      </dgm:t>
    </dgm:pt>
    <dgm:pt modelId="{984E916D-9DBA-47B4-81B7-FDC0418C9698}" type="parTrans" cxnId="{E3895807-65F7-47B6-B361-90DE5860161D}">
      <dgm:prSet/>
      <dgm:spPr/>
      <dgm:t>
        <a:bodyPr/>
        <a:lstStyle/>
        <a:p>
          <a:endParaRPr lang="en-US"/>
        </a:p>
      </dgm:t>
    </dgm:pt>
    <dgm:pt modelId="{45C9D92C-181D-416A-9D7C-7F08B0376430}" type="sibTrans" cxnId="{E3895807-65F7-47B6-B361-90DE5860161D}">
      <dgm:prSet/>
      <dgm:spPr/>
      <dgm:t>
        <a:bodyPr/>
        <a:lstStyle/>
        <a:p>
          <a:endParaRPr lang="en-US"/>
        </a:p>
      </dgm:t>
    </dgm:pt>
    <dgm:pt modelId="{B3748475-E73B-41BA-8F91-6EE235D4A836}">
      <dgm:prSet phldrT="[Text]" custT="1"/>
      <dgm:spPr/>
      <dgm:t>
        <a:bodyPr/>
        <a:lstStyle/>
        <a:p>
          <a:r>
            <a:rPr lang="en-US" sz="2000" dirty="0" smtClean="0">
              <a:solidFill>
                <a:schemeClr val="accent2">
                  <a:lumMod val="50000"/>
                </a:schemeClr>
              </a:solidFill>
              <a:latin typeface="Open Sans"/>
            </a:rPr>
            <a:t>We don't have enough staff to have good financial controls. </a:t>
          </a:r>
          <a:endParaRPr lang="en-US" sz="2000" dirty="0">
            <a:solidFill>
              <a:schemeClr val="accent2">
                <a:lumMod val="50000"/>
              </a:schemeClr>
            </a:solidFill>
          </a:endParaRPr>
        </a:p>
      </dgm:t>
    </dgm:pt>
    <dgm:pt modelId="{901AAB51-C47C-47C5-A42A-09CA5782FAC0}" type="parTrans" cxnId="{87C3C12F-5536-4F8A-8D5B-8A1B283D7229}">
      <dgm:prSet/>
      <dgm:spPr/>
      <dgm:t>
        <a:bodyPr/>
        <a:lstStyle/>
        <a:p>
          <a:endParaRPr lang="en-US"/>
        </a:p>
      </dgm:t>
    </dgm:pt>
    <dgm:pt modelId="{93F9E49B-8419-4A9F-90EF-48309E4BFD3C}" type="sibTrans" cxnId="{87C3C12F-5536-4F8A-8D5B-8A1B283D7229}">
      <dgm:prSet/>
      <dgm:spPr/>
      <dgm:t>
        <a:bodyPr/>
        <a:lstStyle/>
        <a:p>
          <a:endParaRPr lang="en-US"/>
        </a:p>
      </dgm:t>
    </dgm:pt>
    <dgm:pt modelId="{EEA6E595-5C02-4CE4-AF23-E744ACA96E5E}">
      <dgm:prSet phldrT="[Text]" custT="1"/>
      <dgm:spPr/>
      <dgm:t>
        <a:bodyPr/>
        <a:lstStyle/>
        <a:p>
          <a:r>
            <a:rPr lang="en-US" sz="2000" dirty="0" smtClean="0">
              <a:solidFill>
                <a:schemeClr val="accent2">
                  <a:lumMod val="50000"/>
                </a:schemeClr>
              </a:solidFill>
              <a:latin typeface="Open Sans"/>
            </a:rPr>
            <a:t>Our annual audits would catch embezzlement and fraud. </a:t>
          </a:r>
          <a:endParaRPr lang="en-US" sz="2000" dirty="0">
            <a:solidFill>
              <a:schemeClr val="accent2">
                <a:lumMod val="50000"/>
              </a:schemeClr>
            </a:solidFill>
          </a:endParaRPr>
        </a:p>
      </dgm:t>
    </dgm:pt>
    <dgm:pt modelId="{4DCA4909-58E1-45CE-87A6-BFC0C567313D}" type="parTrans" cxnId="{38FDD113-7F9C-4165-8B64-119C2BA7111F}">
      <dgm:prSet/>
      <dgm:spPr/>
      <dgm:t>
        <a:bodyPr/>
        <a:lstStyle/>
        <a:p>
          <a:endParaRPr lang="en-US"/>
        </a:p>
      </dgm:t>
    </dgm:pt>
    <dgm:pt modelId="{FC2489D6-71B1-413B-86F9-B475CC324E8D}" type="sibTrans" cxnId="{38FDD113-7F9C-4165-8B64-119C2BA7111F}">
      <dgm:prSet/>
      <dgm:spPr/>
      <dgm:t>
        <a:bodyPr/>
        <a:lstStyle/>
        <a:p>
          <a:endParaRPr lang="en-US"/>
        </a:p>
      </dgm:t>
    </dgm:pt>
    <dgm:pt modelId="{A4A01DE7-3FF2-49DF-BB2D-862196A7C92A}">
      <dgm:prSet phldrT="[Text]" custT="1"/>
      <dgm:spPr/>
      <dgm:t>
        <a:bodyPr/>
        <a:lstStyle/>
        <a:p>
          <a:endParaRPr lang="en-US" sz="800" dirty="0">
            <a:solidFill>
              <a:schemeClr val="accent2">
                <a:lumMod val="50000"/>
              </a:schemeClr>
            </a:solidFill>
          </a:endParaRPr>
        </a:p>
      </dgm:t>
    </dgm:pt>
    <dgm:pt modelId="{0682AAFB-C759-4B13-BDF1-32BDFB01DD8D}" type="parTrans" cxnId="{67611ED0-581D-40FD-A036-064FC4EC2F80}">
      <dgm:prSet/>
      <dgm:spPr/>
      <dgm:t>
        <a:bodyPr/>
        <a:lstStyle/>
        <a:p>
          <a:endParaRPr lang="en-US"/>
        </a:p>
      </dgm:t>
    </dgm:pt>
    <dgm:pt modelId="{B0E8B47D-57A0-48AA-AFA9-9CE4ED17F61F}" type="sibTrans" cxnId="{67611ED0-581D-40FD-A036-064FC4EC2F80}">
      <dgm:prSet/>
      <dgm:spPr/>
      <dgm:t>
        <a:bodyPr/>
        <a:lstStyle/>
        <a:p>
          <a:endParaRPr lang="en-US"/>
        </a:p>
      </dgm:t>
    </dgm:pt>
    <dgm:pt modelId="{7DEFE907-D8E9-4EA9-94DD-2162A1BAC415}">
      <dgm:prSet phldrT="[Text]" custT="1"/>
      <dgm:spPr/>
      <dgm:t>
        <a:bodyPr/>
        <a:lstStyle/>
        <a:p>
          <a:endParaRPr lang="en-US" sz="800" dirty="0">
            <a:solidFill>
              <a:schemeClr val="accent2">
                <a:lumMod val="50000"/>
              </a:schemeClr>
            </a:solidFill>
          </a:endParaRPr>
        </a:p>
      </dgm:t>
    </dgm:pt>
    <dgm:pt modelId="{B7F28739-3508-4C85-85BE-7099C73EAB26}" type="parTrans" cxnId="{5EC72A99-92FE-4E01-8A03-784833513D14}">
      <dgm:prSet/>
      <dgm:spPr/>
      <dgm:t>
        <a:bodyPr/>
        <a:lstStyle/>
        <a:p>
          <a:endParaRPr lang="en-US"/>
        </a:p>
      </dgm:t>
    </dgm:pt>
    <dgm:pt modelId="{73192130-1E35-409D-A0AF-0FF83A478BFB}" type="sibTrans" cxnId="{5EC72A99-92FE-4E01-8A03-784833513D14}">
      <dgm:prSet/>
      <dgm:spPr/>
      <dgm:t>
        <a:bodyPr/>
        <a:lstStyle/>
        <a:p>
          <a:endParaRPr lang="en-US"/>
        </a:p>
      </dgm:t>
    </dgm:pt>
    <dgm:pt modelId="{3F17AFDE-A657-4174-9DAD-55BF93278FEA}">
      <dgm:prSet phldrT="[Text]" custT="1"/>
      <dgm:spPr/>
      <dgm:t>
        <a:bodyPr/>
        <a:lstStyle/>
        <a:p>
          <a:endParaRPr lang="en-US" sz="800" dirty="0">
            <a:solidFill>
              <a:schemeClr val="accent2">
                <a:lumMod val="50000"/>
              </a:schemeClr>
            </a:solidFill>
          </a:endParaRPr>
        </a:p>
      </dgm:t>
    </dgm:pt>
    <dgm:pt modelId="{BD6DDD67-7C4A-4ABF-8E8F-32FFBA78507D}" type="parTrans" cxnId="{AEC826F8-B5A0-404B-AFEC-71836A2547D6}">
      <dgm:prSet/>
      <dgm:spPr/>
      <dgm:t>
        <a:bodyPr/>
        <a:lstStyle/>
        <a:p>
          <a:endParaRPr lang="en-US"/>
        </a:p>
      </dgm:t>
    </dgm:pt>
    <dgm:pt modelId="{1D0157EC-987E-4CF8-B9DE-29CF79754742}" type="sibTrans" cxnId="{AEC826F8-B5A0-404B-AFEC-71836A2547D6}">
      <dgm:prSet/>
      <dgm:spPr/>
      <dgm:t>
        <a:bodyPr/>
        <a:lstStyle/>
        <a:p>
          <a:endParaRPr lang="en-US"/>
        </a:p>
      </dgm:t>
    </dgm:pt>
    <dgm:pt modelId="{2758C502-2277-4840-A338-E14AC770853E}">
      <dgm:prSet phldrT="[Text]" custT="1"/>
      <dgm:spPr/>
      <dgm:t>
        <a:bodyPr/>
        <a:lstStyle/>
        <a:p>
          <a:endParaRPr lang="en-US" sz="800" dirty="0">
            <a:solidFill>
              <a:schemeClr val="accent2">
                <a:lumMod val="50000"/>
              </a:schemeClr>
            </a:solidFill>
          </a:endParaRPr>
        </a:p>
      </dgm:t>
    </dgm:pt>
    <dgm:pt modelId="{2CB23F45-0049-42E4-91A4-5EED791B8620}" type="parTrans" cxnId="{F2980E53-F825-489A-A1A6-5AD0D78E12EF}">
      <dgm:prSet/>
      <dgm:spPr/>
      <dgm:t>
        <a:bodyPr/>
        <a:lstStyle/>
        <a:p>
          <a:endParaRPr lang="en-US"/>
        </a:p>
      </dgm:t>
    </dgm:pt>
    <dgm:pt modelId="{60D6310F-79AD-4ED5-A698-6679E29AE05D}" type="sibTrans" cxnId="{F2980E53-F825-489A-A1A6-5AD0D78E12EF}">
      <dgm:prSet/>
      <dgm:spPr/>
      <dgm:t>
        <a:bodyPr/>
        <a:lstStyle/>
        <a:p>
          <a:endParaRPr lang="en-US"/>
        </a:p>
      </dgm:t>
    </dgm:pt>
    <dgm:pt modelId="{F3674E68-7DE4-496C-A7B1-F924FD1DC25B}">
      <dgm:prSet custT="1"/>
      <dgm:spPr/>
      <dgm:t>
        <a:bodyPr/>
        <a:lstStyle/>
        <a:p>
          <a:r>
            <a:rPr lang="en-US" sz="2000" dirty="0" smtClean="0">
              <a:solidFill>
                <a:schemeClr val="accent2">
                  <a:lumMod val="50000"/>
                </a:schemeClr>
              </a:solidFill>
              <a:latin typeface="Open Sans"/>
            </a:rPr>
            <a:t>People who do bad things don't think of themselves as bad . . . and usually don't come across to others that way either!</a:t>
          </a:r>
          <a:endParaRPr lang="en-US" sz="2000" dirty="0">
            <a:solidFill>
              <a:schemeClr val="accent2">
                <a:lumMod val="50000"/>
              </a:schemeClr>
            </a:solidFill>
            <a:latin typeface="Open Sans"/>
          </a:endParaRPr>
        </a:p>
      </dgm:t>
    </dgm:pt>
    <dgm:pt modelId="{B4C0728E-E110-47DF-8170-324BF08076D5}" type="parTrans" cxnId="{0D2E8E23-D2DC-47A0-A083-A1B5BEBAA1F1}">
      <dgm:prSet/>
      <dgm:spPr/>
      <dgm:t>
        <a:bodyPr/>
        <a:lstStyle/>
        <a:p>
          <a:endParaRPr lang="en-US"/>
        </a:p>
      </dgm:t>
    </dgm:pt>
    <dgm:pt modelId="{D4F05AB5-92F7-42DD-B33D-45125AA5D8D1}" type="sibTrans" cxnId="{0D2E8E23-D2DC-47A0-A083-A1B5BEBAA1F1}">
      <dgm:prSet/>
      <dgm:spPr/>
      <dgm:t>
        <a:bodyPr/>
        <a:lstStyle/>
        <a:p>
          <a:endParaRPr lang="en-US"/>
        </a:p>
      </dgm:t>
    </dgm:pt>
    <dgm:pt modelId="{F2946822-CF81-4072-BC4A-0B1889BF4943}">
      <dgm:prSet custT="1"/>
      <dgm:spPr/>
      <dgm:t>
        <a:bodyPr/>
        <a:lstStyle/>
        <a:p>
          <a:r>
            <a:rPr lang="en-US" sz="2000" dirty="0" smtClean="0">
              <a:solidFill>
                <a:schemeClr val="accent2">
                  <a:lumMod val="50000"/>
                </a:schemeClr>
              </a:solidFill>
              <a:latin typeface="Open Sans"/>
            </a:rPr>
            <a:t>You can be incorporate volunteers into the separation of duties!</a:t>
          </a:r>
          <a:endParaRPr lang="en-US" sz="2000" dirty="0">
            <a:solidFill>
              <a:schemeClr val="accent2">
                <a:lumMod val="50000"/>
              </a:schemeClr>
            </a:solidFill>
            <a:latin typeface="Open Sans"/>
          </a:endParaRPr>
        </a:p>
      </dgm:t>
    </dgm:pt>
    <dgm:pt modelId="{5770CB71-A546-4D20-A711-CA199F99F199}" type="parTrans" cxnId="{DDC2B37E-6F01-47AB-9E4F-36A2357722C2}">
      <dgm:prSet/>
      <dgm:spPr/>
      <dgm:t>
        <a:bodyPr/>
        <a:lstStyle/>
        <a:p>
          <a:endParaRPr lang="en-US"/>
        </a:p>
      </dgm:t>
    </dgm:pt>
    <dgm:pt modelId="{BE3A4870-A0A9-45B3-A93A-B9846437D6F0}" type="sibTrans" cxnId="{DDC2B37E-6F01-47AB-9E4F-36A2357722C2}">
      <dgm:prSet/>
      <dgm:spPr/>
      <dgm:t>
        <a:bodyPr/>
        <a:lstStyle/>
        <a:p>
          <a:endParaRPr lang="en-US"/>
        </a:p>
      </dgm:t>
    </dgm:pt>
    <dgm:pt modelId="{585E6DEE-4C17-48A4-A04A-BF1D1560D23F}">
      <dgm:prSet phldrT="[Text]" custT="1"/>
      <dgm:spPr/>
      <dgm:t>
        <a:bodyPr/>
        <a:lstStyle/>
        <a:p>
          <a:r>
            <a:rPr lang="en-US" sz="2000" dirty="0" smtClean="0">
              <a:solidFill>
                <a:schemeClr val="accent2">
                  <a:lumMod val="50000"/>
                </a:schemeClr>
              </a:solidFill>
              <a:latin typeface="Open Sans"/>
            </a:rPr>
            <a:t> Our blind trust provides them with opportunity!</a:t>
          </a:r>
          <a:endParaRPr lang="en-US" sz="2000" dirty="0">
            <a:solidFill>
              <a:schemeClr val="accent2">
                <a:lumMod val="50000"/>
              </a:schemeClr>
            </a:solidFill>
          </a:endParaRPr>
        </a:p>
      </dgm:t>
    </dgm:pt>
    <dgm:pt modelId="{0065BB7C-8EF2-42C7-82AD-BB180BD8B161}" type="parTrans" cxnId="{2BE590D6-C305-42C4-97E1-5DA5199DD8D1}">
      <dgm:prSet/>
      <dgm:spPr/>
      <dgm:t>
        <a:bodyPr/>
        <a:lstStyle/>
        <a:p>
          <a:endParaRPr lang="en-US"/>
        </a:p>
      </dgm:t>
    </dgm:pt>
    <dgm:pt modelId="{C4192284-6AD1-4524-B117-F0C785FCCE47}" type="sibTrans" cxnId="{2BE590D6-C305-42C4-97E1-5DA5199DD8D1}">
      <dgm:prSet/>
      <dgm:spPr/>
      <dgm:t>
        <a:bodyPr/>
        <a:lstStyle/>
        <a:p>
          <a:endParaRPr lang="en-US"/>
        </a:p>
      </dgm:t>
    </dgm:pt>
    <dgm:pt modelId="{3CDACC94-DCE0-41F3-8E10-0F9A462BA7DE}">
      <dgm:prSet custT="1"/>
      <dgm:spPr/>
      <dgm:t>
        <a:bodyPr/>
        <a:lstStyle/>
        <a:p>
          <a:r>
            <a:rPr lang="en-US" sz="2000" dirty="0" smtClean="0">
              <a:solidFill>
                <a:schemeClr val="accent2">
                  <a:lumMod val="50000"/>
                </a:schemeClr>
              </a:solidFill>
              <a:latin typeface="Open Sans"/>
            </a:rPr>
            <a:t>While audits can uncover instances of fraud, it is one of the least common ways for fraud to be exposed!</a:t>
          </a:r>
          <a:endParaRPr lang="en-US" sz="2000" dirty="0">
            <a:solidFill>
              <a:schemeClr val="accent2">
                <a:lumMod val="50000"/>
              </a:schemeClr>
            </a:solidFill>
            <a:latin typeface="Open Sans"/>
          </a:endParaRPr>
        </a:p>
      </dgm:t>
    </dgm:pt>
    <dgm:pt modelId="{7818929C-1B49-4BB3-958A-5EDE664A8157}" type="parTrans" cxnId="{146117CB-04B9-4E54-BB20-EEBA00F7461F}">
      <dgm:prSet/>
      <dgm:spPr/>
      <dgm:t>
        <a:bodyPr/>
        <a:lstStyle/>
        <a:p>
          <a:endParaRPr lang="en-US"/>
        </a:p>
      </dgm:t>
    </dgm:pt>
    <dgm:pt modelId="{8A22F0BB-BA4A-488E-A5D6-3D8E410BD87B}" type="sibTrans" cxnId="{146117CB-04B9-4E54-BB20-EEBA00F7461F}">
      <dgm:prSet/>
      <dgm:spPr/>
      <dgm:t>
        <a:bodyPr/>
        <a:lstStyle/>
        <a:p>
          <a:endParaRPr lang="en-US"/>
        </a:p>
      </dgm:t>
    </dgm:pt>
    <dgm:pt modelId="{60F4D7B6-52F9-4FA1-8348-4DE4ED1EA37D}">
      <dgm:prSet phldrT="[Text]" custT="1"/>
      <dgm:spPr/>
      <dgm:t>
        <a:bodyPr/>
        <a:lstStyle/>
        <a:p>
          <a:endParaRPr lang="en-US" sz="400" dirty="0">
            <a:solidFill>
              <a:schemeClr val="accent2">
                <a:lumMod val="50000"/>
              </a:schemeClr>
            </a:solidFill>
          </a:endParaRPr>
        </a:p>
      </dgm:t>
    </dgm:pt>
    <dgm:pt modelId="{8B39AD8B-1A07-4266-A7C2-D7EAEDCCFB6F}" type="parTrans" cxnId="{F24F0EB8-FCD1-4B1F-BF57-3CECBF5A100B}">
      <dgm:prSet/>
      <dgm:spPr/>
      <dgm:t>
        <a:bodyPr/>
        <a:lstStyle/>
        <a:p>
          <a:endParaRPr lang="en-US"/>
        </a:p>
      </dgm:t>
    </dgm:pt>
    <dgm:pt modelId="{76383B6D-FDC6-4C63-B605-60B4A939D7E6}" type="sibTrans" cxnId="{F24F0EB8-FCD1-4B1F-BF57-3CECBF5A100B}">
      <dgm:prSet/>
      <dgm:spPr/>
      <dgm:t>
        <a:bodyPr/>
        <a:lstStyle/>
        <a:p>
          <a:endParaRPr lang="en-US"/>
        </a:p>
      </dgm:t>
    </dgm:pt>
    <dgm:pt modelId="{0C4093CD-D2E0-4B0B-8B58-C95FFF405EB5}">
      <dgm:prSet custT="1"/>
      <dgm:spPr/>
      <dgm:t>
        <a:bodyPr/>
        <a:lstStyle/>
        <a:p>
          <a:endParaRPr lang="en-US" sz="400" dirty="0">
            <a:solidFill>
              <a:schemeClr val="accent2">
                <a:lumMod val="50000"/>
              </a:schemeClr>
            </a:solidFill>
            <a:latin typeface="Open Sans"/>
          </a:endParaRPr>
        </a:p>
      </dgm:t>
    </dgm:pt>
    <dgm:pt modelId="{1E2E5615-831C-44EB-AF7E-1735C45B8E5C}" type="parTrans" cxnId="{90E2EBD3-FA8F-41CA-A7A5-D4BC82609B98}">
      <dgm:prSet/>
      <dgm:spPr/>
      <dgm:t>
        <a:bodyPr/>
        <a:lstStyle/>
        <a:p>
          <a:endParaRPr lang="en-US"/>
        </a:p>
      </dgm:t>
    </dgm:pt>
    <dgm:pt modelId="{B6A5F015-6F8E-4574-91E8-6577622E5432}" type="sibTrans" cxnId="{90E2EBD3-FA8F-41CA-A7A5-D4BC82609B98}">
      <dgm:prSet/>
      <dgm:spPr/>
      <dgm:t>
        <a:bodyPr/>
        <a:lstStyle/>
        <a:p>
          <a:endParaRPr lang="en-US"/>
        </a:p>
      </dgm:t>
    </dgm:pt>
    <dgm:pt modelId="{C9F282A1-84A1-4DD1-99B4-460447C616B6}">
      <dgm:prSet custT="1"/>
      <dgm:spPr/>
      <dgm:t>
        <a:bodyPr/>
        <a:lstStyle/>
        <a:p>
          <a:endParaRPr lang="en-US" sz="800" dirty="0">
            <a:solidFill>
              <a:schemeClr val="accent2">
                <a:lumMod val="50000"/>
              </a:schemeClr>
            </a:solidFill>
            <a:latin typeface="Open Sans"/>
          </a:endParaRPr>
        </a:p>
      </dgm:t>
    </dgm:pt>
    <dgm:pt modelId="{709DAD60-3A36-4F0B-9FD5-10A8BA8C4944}" type="parTrans" cxnId="{31F6D3D1-A51C-4BFF-A8CF-9BFFCD9280F9}">
      <dgm:prSet/>
      <dgm:spPr/>
      <dgm:t>
        <a:bodyPr/>
        <a:lstStyle/>
        <a:p>
          <a:endParaRPr lang="en-US"/>
        </a:p>
      </dgm:t>
    </dgm:pt>
    <dgm:pt modelId="{80E7AC62-DADA-4F21-A62A-34B0925E950E}" type="sibTrans" cxnId="{31F6D3D1-A51C-4BFF-A8CF-9BFFCD9280F9}">
      <dgm:prSet/>
      <dgm:spPr/>
      <dgm:t>
        <a:bodyPr/>
        <a:lstStyle/>
        <a:p>
          <a:endParaRPr lang="en-US"/>
        </a:p>
      </dgm:t>
    </dgm:pt>
    <dgm:pt modelId="{B629ED6D-85F5-45BD-94D8-55554EA731D4}">
      <dgm:prSet phldrT="[Text]" custT="1"/>
      <dgm:spPr/>
      <dgm:t>
        <a:bodyPr/>
        <a:lstStyle/>
        <a:p>
          <a:endParaRPr lang="en-US" sz="400" dirty="0">
            <a:solidFill>
              <a:schemeClr val="accent2">
                <a:lumMod val="50000"/>
              </a:schemeClr>
            </a:solidFill>
          </a:endParaRPr>
        </a:p>
      </dgm:t>
    </dgm:pt>
    <dgm:pt modelId="{1B11A57A-C15E-456F-85C2-D6D77FBC5790}" type="parTrans" cxnId="{114F6221-03F5-4952-B859-F638FF804313}">
      <dgm:prSet/>
      <dgm:spPr/>
      <dgm:t>
        <a:bodyPr/>
        <a:lstStyle/>
        <a:p>
          <a:endParaRPr lang="en-US"/>
        </a:p>
      </dgm:t>
    </dgm:pt>
    <dgm:pt modelId="{2DE58BEE-EF57-49CC-A57F-F90955CBE831}" type="sibTrans" cxnId="{114F6221-03F5-4952-B859-F638FF804313}">
      <dgm:prSet/>
      <dgm:spPr/>
      <dgm:t>
        <a:bodyPr/>
        <a:lstStyle/>
        <a:p>
          <a:endParaRPr lang="en-US"/>
        </a:p>
      </dgm:t>
    </dgm:pt>
    <dgm:pt modelId="{C1B477A1-FACA-4A58-9131-9634E867C705}" type="pres">
      <dgm:prSet presAssocID="{FAB27062-255E-4F40-94FE-48B93FFEBA91}" presName="linearFlow" presStyleCnt="0">
        <dgm:presLayoutVars>
          <dgm:dir/>
          <dgm:animLvl val="lvl"/>
          <dgm:resizeHandles/>
        </dgm:presLayoutVars>
      </dgm:prSet>
      <dgm:spPr/>
      <dgm:t>
        <a:bodyPr/>
        <a:lstStyle/>
        <a:p>
          <a:endParaRPr lang="en-US"/>
        </a:p>
      </dgm:t>
    </dgm:pt>
    <dgm:pt modelId="{76F77EFE-1001-43C5-8874-B6F61EFB04CE}" type="pres">
      <dgm:prSet presAssocID="{2158A350-9463-4D93-B771-7AAF6D053351}" presName="compositeNode" presStyleCnt="0">
        <dgm:presLayoutVars>
          <dgm:bulletEnabled val="1"/>
        </dgm:presLayoutVars>
      </dgm:prSet>
      <dgm:spPr/>
    </dgm:pt>
    <dgm:pt modelId="{2E0FBE34-2EF7-479F-B192-E48935769695}" type="pres">
      <dgm:prSet presAssocID="{2158A350-9463-4D93-B771-7AAF6D053351}" presName="image" presStyleLbl="fgImgPlace1" presStyleIdx="0" presStyleCnt="2" custAng="0" custFlipVert="1" custFlipHor="0" custScaleX="14875" custScaleY="10916" custLinFactY="100000" custLinFactNeighborX="-37609" custLinFactNeighborY="164422"/>
      <dgm:spPr/>
      <dgm:t>
        <a:bodyPr/>
        <a:lstStyle/>
        <a:p>
          <a:endParaRPr lang="en-US"/>
        </a:p>
      </dgm:t>
    </dgm:pt>
    <dgm:pt modelId="{B40DC842-4DE5-4E83-B76C-A66CC4CC4975}" type="pres">
      <dgm:prSet presAssocID="{2158A350-9463-4D93-B771-7AAF6D053351}" presName="childNode" presStyleLbl="node1" presStyleIdx="0" presStyleCnt="2" custScaleX="114627" custScaleY="128205" custLinFactNeighborX="3261" custLinFactNeighborY="-149">
        <dgm:presLayoutVars>
          <dgm:bulletEnabled val="1"/>
        </dgm:presLayoutVars>
      </dgm:prSet>
      <dgm:spPr/>
      <dgm:t>
        <a:bodyPr/>
        <a:lstStyle/>
        <a:p>
          <a:endParaRPr lang="en-US"/>
        </a:p>
      </dgm:t>
    </dgm:pt>
    <dgm:pt modelId="{4ADFB912-7F72-47A4-B1CF-C539C5B1FCD5}" type="pres">
      <dgm:prSet presAssocID="{2158A350-9463-4D93-B771-7AAF6D053351}" presName="parentNode" presStyleLbl="revTx" presStyleIdx="0" presStyleCnt="2" custLinFactNeighborX="-12566" custLinFactNeighborY="7324">
        <dgm:presLayoutVars>
          <dgm:chMax val="0"/>
          <dgm:bulletEnabled val="1"/>
        </dgm:presLayoutVars>
      </dgm:prSet>
      <dgm:spPr/>
      <dgm:t>
        <a:bodyPr/>
        <a:lstStyle/>
        <a:p>
          <a:endParaRPr lang="en-US"/>
        </a:p>
      </dgm:t>
    </dgm:pt>
    <dgm:pt modelId="{9B47F9C9-8495-4A24-9CE7-986E276FB53E}" type="pres">
      <dgm:prSet presAssocID="{99E143C0-F7B0-46E9-9B43-5ABFE966B343}" presName="sibTrans" presStyleCnt="0"/>
      <dgm:spPr/>
    </dgm:pt>
    <dgm:pt modelId="{AC9A1C28-DA46-42AC-AC8B-25C98CD928A1}" type="pres">
      <dgm:prSet presAssocID="{0AF8FDF6-61B0-41E6-8CA7-A26DCF50C60B}" presName="compositeNode" presStyleCnt="0">
        <dgm:presLayoutVars>
          <dgm:bulletEnabled val="1"/>
        </dgm:presLayoutVars>
      </dgm:prSet>
      <dgm:spPr/>
    </dgm:pt>
    <dgm:pt modelId="{B735E3CC-BA2A-434D-A7A4-C0241348C674}" type="pres">
      <dgm:prSet presAssocID="{0AF8FDF6-61B0-41E6-8CA7-A26DCF50C60B}" presName="image" presStyleLbl="fgImgPlace1" presStyleIdx="1" presStyleCnt="2" custFlipVert="0" custFlipHor="1" custScaleX="23360" custScaleY="7165" custLinFactNeighborX="-51679" custLinFactNeighborY="568"/>
      <dgm:spPr/>
    </dgm:pt>
    <dgm:pt modelId="{50ECDCE7-5F7C-4506-88CF-04BF1F2C1FCF}" type="pres">
      <dgm:prSet presAssocID="{0AF8FDF6-61B0-41E6-8CA7-A26DCF50C60B}" presName="childNode" presStyleLbl="node1" presStyleIdx="1" presStyleCnt="2" custScaleX="119423" custScaleY="128205" custLinFactNeighborX="-2183" custLinFactNeighborY="-928">
        <dgm:presLayoutVars>
          <dgm:bulletEnabled val="1"/>
        </dgm:presLayoutVars>
      </dgm:prSet>
      <dgm:spPr/>
      <dgm:t>
        <a:bodyPr/>
        <a:lstStyle/>
        <a:p>
          <a:endParaRPr lang="en-US"/>
        </a:p>
      </dgm:t>
    </dgm:pt>
    <dgm:pt modelId="{D2E5E806-8180-4247-AB94-8EEE123AD4B1}" type="pres">
      <dgm:prSet presAssocID="{0AF8FDF6-61B0-41E6-8CA7-A26DCF50C60B}" presName="parentNode" presStyleLbl="revTx" presStyleIdx="1" presStyleCnt="2" custLinFactNeighborX="-61809" custLinFactNeighborY="-2194">
        <dgm:presLayoutVars>
          <dgm:chMax val="0"/>
          <dgm:bulletEnabled val="1"/>
        </dgm:presLayoutVars>
      </dgm:prSet>
      <dgm:spPr/>
      <dgm:t>
        <a:bodyPr/>
        <a:lstStyle/>
        <a:p>
          <a:endParaRPr lang="en-US"/>
        </a:p>
      </dgm:t>
    </dgm:pt>
  </dgm:ptLst>
  <dgm:cxnLst>
    <dgm:cxn modelId="{4685D0E5-DB5C-45B4-9612-A6F03687C576}" type="presOf" srcId="{0056043E-86F5-40EE-B3D4-3C648E66A558}" destId="{B40DC842-4DE5-4E83-B76C-A66CC4CC4975}" srcOrd="0" destOrd="4" presId="urn:microsoft.com/office/officeart/2005/8/layout/hList2"/>
    <dgm:cxn modelId="{2BE590D6-C305-42C4-97E1-5DA5199DD8D1}" srcId="{0AF8FDF6-61B0-41E6-8CA7-A26DCF50C60B}" destId="{585E6DEE-4C17-48A4-A04A-BF1D1560D23F}" srcOrd="2" destOrd="0" parTransId="{0065BB7C-8EF2-42C7-82AD-BB180BD8B161}" sibTransId="{C4192284-6AD1-4524-B117-F0C785FCCE47}"/>
    <dgm:cxn modelId="{114F6221-03F5-4952-B859-F638FF804313}" srcId="{0AF8FDF6-61B0-41E6-8CA7-A26DCF50C60B}" destId="{B629ED6D-85F5-45BD-94D8-55554EA731D4}" srcOrd="1" destOrd="0" parTransId="{1B11A57A-C15E-456F-85C2-D6D77FBC5790}" sibTransId="{2DE58BEE-EF57-49CC-A57F-F90955CBE831}"/>
    <dgm:cxn modelId="{0D2E8E23-D2DC-47A0-A083-A1B5BEBAA1F1}" srcId="{0AF8FDF6-61B0-41E6-8CA7-A26DCF50C60B}" destId="{F3674E68-7DE4-496C-A7B1-F924FD1DC25B}" srcOrd="4" destOrd="0" parTransId="{B4C0728E-E110-47DF-8170-324BF08076D5}" sibTransId="{D4F05AB5-92F7-42DD-B33D-45125AA5D8D1}"/>
    <dgm:cxn modelId="{87C3C12F-5536-4F8A-8D5B-8A1B283D7229}" srcId="{2158A350-9463-4D93-B771-7AAF6D053351}" destId="{B3748475-E73B-41BA-8F91-6EE235D4A836}" srcOrd="6" destOrd="0" parTransId="{901AAB51-C47C-47C5-A42A-09CA5782FAC0}" sibTransId="{93F9E49B-8419-4A9F-90EF-48309E4BFD3C}"/>
    <dgm:cxn modelId="{A587776B-35A1-4DC1-AC18-D64AF8A4737E}" type="presOf" srcId="{2158A350-9463-4D93-B771-7AAF6D053351}" destId="{4ADFB912-7F72-47A4-B1CF-C539C5B1FCD5}" srcOrd="0" destOrd="0" presId="urn:microsoft.com/office/officeart/2005/8/layout/hList2"/>
    <dgm:cxn modelId="{AEC826F8-B5A0-404B-AFEC-71836A2547D6}" srcId="{2158A350-9463-4D93-B771-7AAF6D053351}" destId="{3F17AFDE-A657-4174-9DAD-55BF93278FEA}" srcOrd="1" destOrd="0" parTransId="{BD6DDD67-7C4A-4ABF-8E8F-32FFBA78507D}" sibTransId="{1D0157EC-987E-4CF8-B9DE-29CF79754742}"/>
    <dgm:cxn modelId="{F24F0EB8-FCD1-4B1F-BF57-3CECBF5A100B}" srcId="{0AF8FDF6-61B0-41E6-8CA7-A26DCF50C60B}" destId="{60F4D7B6-52F9-4FA1-8348-4DE4ED1EA37D}" srcOrd="3" destOrd="0" parTransId="{8B39AD8B-1A07-4266-A7C2-D7EAEDCCFB6F}" sibTransId="{76383B6D-FDC6-4C63-B605-60B4A939D7E6}"/>
    <dgm:cxn modelId="{522016F4-62E1-48FE-8252-D06806CBF5E2}" type="presOf" srcId="{3CDACC94-DCE0-41F3-8E10-0F9A462BA7DE}" destId="{50ECDCE7-5F7C-4506-88CF-04BF1F2C1FCF}" srcOrd="0" destOrd="8" presId="urn:microsoft.com/office/officeart/2005/8/layout/hList2"/>
    <dgm:cxn modelId="{474C256B-A35B-41A8-BAC6-AFCFD69A65AC}" type="presOf" srcId="{60F4D7B6-52F9-4FA1-8348-4DE4ED1EA37D}" destId="{50ECDCE7-5F7C-4506-88CF-04BF1F2C1FCF}" srcOrd="0" destOrd="3" presId="urn:microsoft.com/office/officeart/2005/8/layout/hList2"/>
    <dgm:cxn modelId="{1268C2FD-17F4-470C-8036-A87255E90A22}" srcId="{0AF8FDF6-61B0-41E6-8CA7-A26DCF50C60B}" destId="{15D9D364-8E21-4614-A0F7-4096257EC731}" srcOrd="0" destOrd="0" parTransId="{6282BA6E-8D95-4EB7-9AA4-100377515715}" sibTransId="{304DA621-9AAD-49D0-9408-54260E61E596}"/>
    <dgm:cxn modelId="{8C91E27F-184F-4FC3-BF96-FFDB87BCF621}" type="presOf" srcId="{3F17AFDE-A657-4174-9DAD-55BF93278FEA}" destId="{B40DC842-4DE5-4E83-B76C-A66CC4CC4975}" srcOrd="0" destOrd="1" presId="urn:microsoft.com/office/officeart/2005/8/layout/hList2"/>
    <dgm:cxn modelId="{31F6D3D1-A51C-4BFF-A8CF-9BFFCD9280F9}" srcId="{0AF8FDF6-61B0-41E6-8CA7-A26DCF50C60B}" destId="{C9F282A1-84A1-4DD1-99B4-460447C616B6}" srcOrd="7" destOrd="0" parTransId="{709DAD60-3A36-4F0B-9FD5-10A8BA8C4944}" sibTransId="{80E7AC62-DADA-4F21-A62A-34B0925E950E}"/>
    <dgm:cxn modelId="{AAD80B6A-C35B-44DB-BA12-0B37654D8BBB}" type="presOf" srcId="{B629ED6D-85F5-45BD-94D8-55554EA731D4}" destId="{50ECDCE7-5F7C-4506-88CF-04BF1F2C1FCF}" srcOrd="0" destOrd="1" presId="urn:microsoft.com/office/officeart/2005/8/layout/hList2"/>
    <dgm:cxn modelId="{2F8E5518-AD80-4614-9086-9904024C60FF}" type="presOf" srcId="{15D9D364-8E21-4614-A0F7-4096257EC731}" destId="{50ECDCE7-5F7C-4506-88CF-04BF1F2C1FCF}" srcOrd="0" destOrd="0" presId="urn:microsoft.com/office/officeart/2005/8/layout/hList2"/>
    <dgm:cxn modelId="{1D451B12-6CA0-4E94-BD97-793B455B7F30}" type="presOf" srcId="{7DEFE907-D8E9-4EA9-94DD-2162A1BAC415}" destId="{B40DC842-4DE5-4E83-B76C-A66CC4CC4975}" srcOrd="0" destOrd="5" presId="urn:microsoft.com/office/officeart/2005/8/layout/hList2"/>
    <dgm:cxn modelId="{146117CB-04B9-4E54-BB20-EEBA00F7461F}" srcId="{0AF8FDF6-61B0-41E6-8CA7-A26DCF50C60B}" destId="{3CDACC94-DCE0-41F3-8E10-0F9A462BA7DE}" srcOrd="8" destOrd="0" parTransId="{7818929C-1B49-4BB3-958A-5EDE664A8157}" sibTransId="{8A22F0BB-BA4A-488E-A5D6-3D8E410BD87B}"/>
    <dgm:cxn modelId="{38FDD113-7F9C-4165-8B64-119C2BA7111F}" srcId="{2158A350-9463-4D93-B771-7AAF6D053351}" destId="{EEA6E595-5C02-4CE4-AF23-E744ACA96E5E}" srcOrd="8" destOrd="0" parTransId="{4DCA4909-58E1-45CE-87A6-BFC0C567313D}" sibTransId="{FC2489D6-71B1-413B-86F9-B475CC324E8D}"/>
    <dgm:cxn modelId="{67611ED0-581D-40FD-A036-064FC4EC2F80}" srcId="{2158A350-9463-4D93-B771-7AAF6D053351}" destId="{A4A01DE7-3FF2-49DF-BB2D-862196A7C92A}" srcOrd="3" destOrd="0" parTransId="{0682AAFB-C759-4B13-BDF1-32BDFB01DD8D}" sibTransId="{B0E8B47D-57A0-48AA-AFA9-9CE4ED17F61F}"/>
    <dgm:cxn modelId="{894B02D8-0178-4193-8FD3-E18A301A044F}" type="presOf" srcId="{F2946822-CF81-4072-BC4A-0B1889BF4943}" destId="{50ECDCE7-5F7C-4506-88CF-04BF1F2C1FCF}" srcOrd="0" destOrd="6" presId="urn:microsoft.com/office/officeart/2005/8/layout/hList2"/>
    <dgm:cxn modelId="{EA00B8C7-8FA8-4B0E-9413-895281053473}" type="presOf" srcId="{2758C502-2277-4840-A338-E14AC770853E}" destId="{B40DC842-4DE5-4E83-B76C-A66CC4CC4975}" srcOrd="0" destOrd="7" presId="urn:microsoft.com/office/officeart/2005/8/layout/hList2"/>
    <dgm:cxn modelId="{AEB614B2-C031-4F0F-9A5D-99E5EDDFDBFD}" type="presOf" srcId="{500ACF2B-6E21-463C-A6EE-B1D93D43232C}" destId="{B40DC842-4DE5-4E83-B76C-A66CC4CC4975}" srcOrd="0" destOrd="0" presId="urn:microsoft.com/office/officeart/2005/8/layout/hList2"/>
    <dgm:cxn modelId="{CB889220-598D-4847-B667-C6CB0BC4EAF4}" type="presOf" srcId="{A4A01DE7-3FF2-49DF-BB2D-862196A7C92A}" destId="{B40DC842-4DE5-4E83-B76C-A66CC4CC4975}" srcOrd="0" destOrd="3" presId="urn:microsoft.com/office/officeart/2005/8/layout/hList2"/>
    <dgm:cxn modelId="{90E2EBD3-FA8F-41CA-A7A5-D4BC82609B98}" srcId="{0AF8FDF6-61B0-41E6-8CA7-A26DCF50C60B}" destId="{0C4093CD-D2E0-4B0B-8B58-C95FFF405EB5}" srcOrd="5" destOrd="0" parTransId="{1E2E5615-831C-44EB-AF7E-1735C45B8E5C}" sibTransId="{B6A5F015-6F8E-4574-91E8-6577622E5432}"/>
    <dgm:cxn modelId="{ACFEA36C-446C-41C5-87FD-EBF724538313}" srcId="{2158A350-9463-4D93-B771-7AAF6D053351}" destId="{34BA29A6-2690-4B4F-B982-B4DC514DD086}" srcOrd="9" destOrd="0" parTransId="{B69A850F-C86E-4902-B443-20F36EA6297C}" sibTransId="{87239F2D-78CF-441E-9183-047A8E2269AE}"/>
    <dgm:cxn modelId="{F2FAFEB0-0484-402D-A5BE-BA83BDB43181}" type="presOf" srcId="{34BA29A6-2690-4B4F-B982-B4DC514DD086}" destId="{B40DC842-4DE5-4E83-B76C-A66CC4CC4975}" srcOrd="0" destOrd="9" presId="urn:microsoft.com/office/officeart/2005/8/layout/hList2"/>
    <dgm:cxn modelId="{ED357115-EE56-4276-8A39-C8940A43FB1D}" type="presOf" srcId="{EEA6E595-5C02-4CE4-AF23-E744ACA96E5E}" destId="{B40DC842-4DE5-4E83-B76C-A66CC4CC4975}" srcOrd="0" destOrd="8" presId="urn:microsoft.com/office/officeart/2005/8/layout/hList2"/>
    <dgm:cxn modelId="{636E99F1-B462-4717-A236-181DBC924707}" type="presOf" srcId="{B3748475-E73B-41BA-8F91-6EE235D4A836}" destId="{B40DC842-4DE5-4E83-B76C-A66CC4CC4975}" srcOrd="0" destOrd="6" presId="urn:microsoft.com/office/officeart/2005/8/layout/hList2"/>
    <dgm:cxn modelId="{E3895807-65F7-47B6-B361-90DE5860161D}" srcId="{2158A350-9463-4D93-B771-7AAF6D053351}" destId="{0056043E-86F5-40EE-B3D4-3C648E66A558}" srcOrd="4" destOrd="0" parTransId="{984E916D-9DBA-47B4-81B7-FDC0418C9698}" sibTransId="{45C9D92C-181D-416A-9D7C-7F08B0376430}"/>
    <dgm:cxn modelId="{CD2B2C7A-AE61-4D4F-8EB2-C0DE600CDFC3}" type="presOf" srcId="{C9F282A1-84A1-4DD1-99B4-460447C616B6}" destId="{50ECDCE7-5F7C-4506-88CF-04BF1F2C1FCF}" srcOrd="0" destOrd="7" presId="urn:microsoft.com/office/officeart/2005/8/layout/hList2"/>
    <dgm:cxn modelId="{6F11BABE-620A-40F0-9249-D96AE63D8EE6}" srcId="{2158A350-9463-4D93-B771-7AAF6D053351}" destId="{6892A861-A0CD-4DEC-8A0D-E2B13BF58957}" srcOrd="2" destOrd="0" parTransId="{B9F66903-9838-45F2-8C1A-0422A926FA4B}" sibTransId="{6B07AABC-CB02-4AB6-969A-7F0D573647E3}"/>
    <dgm:cxn modelId="{F2980E53-F825-489A-A1A6-5AD0D78E12EF}" srcId="{2158A350-9463-4D93-B771-7AAF6D053351}" destId="{2758C502-2277-4840-A338-E14AC770853E}" srcOrd="7" destOrd="0" parTransId="{2CB23F45-0049-42E4-91A4-5EED791B8620}" sibTransId="{60D6310F-79AD-4ED5-A698-6679E29AE05D}"/>
    <dgm:cxn modelId="{205BE85A-2E79-4DA7-829C-3B1872B3EF07}" type="presOf" srcId="{FAB27062-255E-4F40-94FE-48B93FFEBA91}" destId="{C1B477A1-FACA-4A58-9131-9634E867C705}" srcOrd="0" destOrd="0" presId="urn:microsoft.com/office/officeart/2005/8/layout/hList2"/>
    <dgm:cxn modelId="{5EC72A99-92FE-4E01-8A03-784833513D14}" srcId="{2158A350-9463-4D93-B771-7AAF6D053351}" destId="{7DEFE907-D8E9-4EA9-94DD-2162A1BAC415}" srcOrd="5" destOrd="0" parTransId="{B7F28739-3508-4C85-85BE-7099C73EAB26}" sibTransId="{73192130-1E35-409D-A0AF-0FF83A478BFB}"/>
    <dgm:cxn modelId="{56C05F3F-8BEC-45A1-979F-68BAC33F30D8}" srcId="{FAB27062-255E-4F40-94FE-48B93FFEBA91}" destId="{2158A350-9463-4D93-B771-7AAF6D053351}" srcOrd="0" destOrd="0" parTransId="{7F1E52F8-5CFB-45BF-920C-18E785938D7D}" sibTransId="{99E143C0-F7B0-46E9-9B43-5ABFE966B343}"/>
    <dgm:cxn modelId="{29A234D3-930C-442B-913A-DD4D37DA4473}" type="presOf" srcId="{0AF8FDF6-61B0-41E6-8CA7-A26DCF50C60B}" destId="{D2E5E806-8180-4247-AB94-8EEE123AD4B1}" srcOrd="0" destOrd="0" presId="urn:microsoft.com/office/officeart/2005/8/layout/hList2"/>
    <dgm:cxn modelId="{1EC0EA27-E550-4F3B-941F-9D39EE46FBDC}" type="presOf" srcId="{6892A861-A0CD-4DEC-8A0D-E2B13BF58957}" destId="{B40DC842-4DE5-4E83-B76C-A66CC4CC4975}" srcOrd="0" destOrd="2" presId="urn:microsoft.com/office/officeart/2005/8/layout/hList2"/>
    <dgm:cxn modelId="{448DAB81-2E6D-474A-82EF-744135608549}" type="presOf" srcId="{585E6DEE-4C17-48A4-A04A-BF1D1560D23F}" destId="{50ECDCE7-5F7C-4506-88CF-04BF1F2C1FCF}" srcOrd="0" destOrd="2" presId="urn:microsoft.com/office/officeart/2005/8/layout/hList2"/>
    <dgm:cxn modelId="{DDC2B37E-6F01-47AB-9E4F-36A2357722C2}" srcId="{0AF8FDF6-61B0-41E6-8CA7-A26DCF50C60B}" destId="{F2946822-CF81-4072-BC4A-0B1889BF4943}" srcOrd="6" destOrd="0" parTransId="{5770CB71-A546-4D20-A711-CA199F99F199}" sibTransId="{BE3A4870-A0A9-45B3-A93A-B9846437D6F0}"/>
    <dgm:cxn modelId="{18B9A90B-9765-4A2F-890B-C930045DAABD}" srcId="{2158A350-9463-4D93-B771-7AAF6D053351}" destId="{500ACF2B-6E21-463C-A6EE-B1D93D43232C}" srcOrd="0" destOrd="0" parTransId="{506722EF-7A1F-4A9F-BC57-824DF2D876A0}" sibTransId="{296A49E5-99C3-4B29-B1EF-B72DACBAFFC2}"/>
    <dgm:cxn modelId="{8487CE76-642D-42E5-9588-D1E9B0444A8B}" type="presOf" srcId="{F3674E68-7DE4-496C-A7B1-F924FD1DC25B}" destId="{50ECDCE7-5F7C-4506-88CF-04BF1F2C1FCF}" srcOrd="0" destOrd="4" presId="urn:microsoft.com/office/officeart/2005/8/layout/hList2"/>
    <dgm:cxn modelId="{996333CE-FEF5-47E4-BE8B-16B33BE58428}" type="presOf" srcId="{0C4093CD-D2E0-4B0B-8B58-C95FFF405EB5}" destId="{50ECDCE7-5F7C-4506-88CF-04BF1F2C1FCF}" srcOrd="0" destOrd="5" presId="urn:microsoft.com/office/officeart/2005/8/layout/hList2"/>
    <dgm:cxn modelId="{9E1AEC85-D78C-48A4-8CEC-242E161A68D5}" srcId="{FAB27062-255E-4F40-94FE-48B93FFEBA91}" destId="{0AF8FDF6-61B0-41E6-8CA7-A26DCF50C60B}" srcOrd="1" destOrd="0" parTransId="{268BAF45-524E-4F8B-93DA-70D0E81DD5B7}" sibTransId="{2B3FEA25-ACBF-403F-B2C5-D6FA9B3EAB20}"/>
    <dgm:cxn modelId="{AE4F79B5-C5B4-44F4-BA0D-BEA1B5C6B7CE}" type="presParOf" srcId="{C1B477A1-FACA-4A58-9131-9634E867C705}" destId="{76F77EFE-1001-43C5-8874-B6F61EFB04CE}" srcOrd="0" destOrd="0" presId="urn:microsoft.com/office/officeart/2005/8/layout/hList2"/>
    <dgm:cxn modelId="{E7770861-82A9-4FEF-8D46-1820A716D7AB}" type="presParOf" srcId="{76F77EFE-1001-43C5-8874-B6F61EFB04CE}" destId="{2E0FBE34-2EF7-479F-B192-E48935769695}" srcOrd="0" destOrd="0" presId="urn:microsoft.com/office/officeart/2005/8/layout/hList2"/>
    <dgm:cxn modelId="{B8E1ECF0-E031-414A-B099-E3E8842E1C28}" type="presParOf" srcId="{76F77EFE-1001-43C5-8874-B6F61EFB04CE}" destId="{B40DC842-4DE5-4E83-B76C-A66CC4CC4975}" srcOrd="1" destOrd="0" presId="urn:microsoft.com/office/officeart/2005/8/layout/hList2"/>
    <dgm:cxn modelId="{8F71D831-4E1B-4486-81E6-6D9DDDB76C8E}" type="presParOf" srcId="{76F77EFE-1001-43C5-8874-B6F61EFB04CE}" destId="{4ADFB912-7F72-47A4-B1CF-C539C5B1FCD5}" srcOrd="2" destOrd="0" presId="urn:microsoft.com/office/officeart/2005/8/layout/hList2"/>
    <dgm:cxn modelId="{4D3C0508-A092-47D3-BE64-3EA5F7B217DE}" type="presParOf" srcId="{C1B477A1-FACA-4A58-9131-9634E867C705}" destId="{9B47F9C9-8495-4A24-9CE7-986E276FB53E}" srcOrd="1" destOrd="0" presId="urn:microsoft.com/office/officeart/2005/8/layout/hList2"/>
    <dgm:cxn modelId="{A612B817-E425-4A95-BCED-138CFE82282E}" type="presParOf" srcId="{C1B477A1-FACA-4A58-9131-9634E867C705}" destId="{AC9A1C28-DA46-42AC-AC8B-25C98CD928A1}" srcOrd="2" destOrd="0" presId="urn:microsoft.com/office/officeart/2005/8/layout/hList2"/>
    <dgm:cxn modelId="{150B06EC-360B-4D74-9965-820935986B5C}" type="presParOf" srcId="{AC9A1C28-DA46-42AC-AC8B-25C98CD928A1}" destId="{B735E3CC-BA2A-434D-A7A4-C0241348C674}" srcOrd="0" destOrd="0" presId="urn:microsoft.com/office/officeart/2005/8/layout/hList2"/>
    <dgm:cxn modelId="{C6BE6079-6DFF-41D0-BFF8-34BE8A33C9A5}" type="presParOf" srcId="{AC9A1C28-DA46-42AC-AC8B-25C98CD928A1}" destId="{50ECDCE7-5F7C-4506-88CF-04BF1F2C1FCF}" srcOrd="1" destOrd="0" presId="urn:microsoft.com/office/officeart/2005/8/layout/hList2"/>
    <dgm:cxn modelId="{BED5B6BA-5DD4-4633-8D79-B0E07411920C}" type="presParOf" srcId="{AC9A1C28-DA46-42AC-AC8B-25C98CD928A1}" destId="{D2E5E806-8180-4247-AB94-8EEE123AD4B1}"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2CC8DC-7DD9-43D2-9062-84C5E194B117}" type="doc">
      <dgm:prSet loTypeId="urn:microsoft.com/office/officeart/2005/8/layout/vList3" loCatId="list" qsTypeId="urn:microsoft.com/office/officeart/2005/8/quickstyle/simple1" qsCatId="simple" csTypeId="urn:microsoft.com/office/officeart/2005/8/colors/accent1_2" csCatId="accent1" phldr="1"/>
      <dgm:spPr/>
    </dgm:pt>
    <dgm:pt modelId="{1AB46463-93C1-4269-8D29-4AFAAD892DA4}">
      <dgm:prSet phldrT="[Text]" custT="1"/>
      <dgm:spPr>
        <a:scene3d>
          <a:camera prst="orthographicFront"/>
          <a:lightRig rig="threePt" dir="t"/>
        </a:scene3d>
        <a:sp3d>
          <a:bevelT prst="relaxedInset"/>
        </a:sp3d>
      </dgm:spPr>
      <dgm:t>
        <a:bodyPr/>
        <a:lstStyle/>
        <a:p>
          <a:pPr algn="l"/>
          <a:r>
            <a:rPr lang="en-US" sz="1800" dirty="0" smtClean="0">
              <a:solidFill>
                <a:schemeClr val="accent2">
                  <a:lumMod val="50000"/>
                </a:schemeClr>
              </a:solidFill>
            </a:rPr>
            <a:t>Cash Received		Checks Received</a:t>
          </a:r>
        </a:p>
        <a:p>
          <a:pPr algn="l"/>
          <a:r>
            <a:rPr lang="en-US" sz="1800" dirty="0" smtClean="0">
              <a:solidFill>
                <a:schemeClr val="accent2">
                  <a:lumMod val="50000"/>
                </a:schemeClr>
              </a:solidFill>
            </a:rPr>
            <a:t>Checks Written		Accounts Payable</a:t>
          </a:r>
        </a:p>
        <a:p>
          <a:pPr algn="l"/>
          <a:r>
            <a:rPr lang="en-US" sz="1800" dirty="0" smtClean="0">
              <a:solidFill>
                <a:schemeClr val="accent2">
                  <a:lumMod val="50000"/>
                </a:schemeClr>
              </a:solidFill>
            </a:rPr>
            <a:t>Credit Cards		Payroll</a:t>
          </a:r>
        </a:p>
        <a:p>
          <a:pPr algn="l"/>
          <a:endParaRPr lang="en-US" sz="1600" dirty="0"/>
        </a:p>
      </dgm:t>
    </dgm:pt>
    <dgm:pt modelId="{86DDA72E-5C9A-4D34-A04B-3EED734E8900}" type="parTrans" cxnId="{DEAC2813-EE91-4CD7-A59A-4B27B5BD8C1C}">
      <dgm:prSet/>
      <dgm:spPr/>
      <dgm:t>
        <a:bodyPr/>
        <a:lstStyle/>
        <a:p>
          <a:endParaRPr lang="en-US"/>
        </a:p>
      </dgm:t>
    </dgm:pt>
    <dgm:pt modelId="{7C1B8FC5-D1AA-4707-AC04-E90A22907546}" type="sibTrans" cxnId="{DEAC2813-EE91-4CD7-A59A-4B27B5BD8C1C}">
      <dgm:prSet/>
      <dgm:spPr/>
      <dgm:t>
        <a:bodyPr/>
        <a:lstStyle/>
        <a:p>
          <a:endParaRPr lang="en-US"/>
        </a:p>
      </dgm:t>
    </dgm:pt>
    <dgm:pt modelId="{35EC8151-CC62-4EC3-B612-F19B8EC5809B}">
      <dgm:prSet phldrT="[Text]" custT="1"/>
      <dgm:spPr>
        <a:scene3d>
          <a:camera prst="orthographicFront"/>
          <a:lightRig rig="threePt" dir="t"/>
        </a:scene3d>
        <a:sp3d>
          <a:bevelT prst="relaxedInset"/>
        </a:sp3d>
      </dgm:spPr>
      <dgm:t>
        <a:bodyPr/>
        <a:lstStyle/>
        <a:p>
          <a:pPr algn="l"/>
          <a:r>
            <a:rPr lang="en-US" sz="2000" dirty="0" smtClean="0">
              <a:solidFill>
                <a:schemeClr val="accent2">
                  <a:lumMod val="50000"/>
                </a:schemeClr>
              </a:solidFill>
            </a:rPr>
            <a:t>	       Inventory</a:t>
          </a:r>
        </a:p>
        <a:p>
          <a:pPr algn="l"/>
          <a:endParaRPr lang="en-US" sz="2000" dirty="0" smtClean="0">
            <a:solidFill>
              <a:schemeClr val="accent2">
                <a:lumMod val="50000"/>
              </a:schemeClr>
            </a:solidFill>
          </a:endParaRPr>
        </a:p>
        <a:p>
          <a:pPr algn="l"/>
          <a:r>
            <a:rPr lang="en-US" sz="2000" dirty="0" smtClean="0">
              <a:solidFill>
                <a:schemeClr val="accent2">
                  <a:lumMod val="50000"/>
                </a:schemeClr>
              </a:solidFill>
            </a:rPr>
            <a:t>Supplies		Fixed Assets</a:t>
          </a:r>
          <a:endParaRPr lang="en-US" sz="2000" dirty="0">
            <a:solidFill>
              <a:schemeClr val="accent2">
                <a:lumMod val="50000"/>
              </a:schemeClr>
            </a:solidFill>
          </a:endParaRPr>
        </a:p>
      </dgm:t>
    </dgm:pt>
    <dgm:pt modelId="{FA7C2498-691C-4122-AC76-DEB5CE8078C5}" type="parTrans" cxnId="{9E6DB5B4-D9DC-4540-8A4F-CDFFAD193F79}">
      <dgm:prSet/>
      <dgm:spPr/>
      <dgm:t>
        <a:bodyPr/>
        <a:lstStyle/>
        <a:p>
          <a:endParaRPr lang="en-US"/>
        </a:p>
      </dgm:t>
    </dgm:pt>
    <dgm:pt modelId="{5C1B0D33-D475-4A43-84B5-766BFEB036DE}" type="sibTrans" cxnId="{9E6DB5B4-D9DC-4540-8A4F-CDFFAD193F79}">
      <dgm:prSet/>
      <dgm:spPr/>
      <dgm:t>
        <a:bodyPr/>
        <a:lstStyle/>
        <a:p>
          <a:endParaRPr lang="en-US"/>
        </a:p>
      </dgm:t>
    </dgm:pt>
    <dgm:pt modelId="{6248AB3F-E77A-44E0-A8A8-CF1C76A02F96}">
      <dgm:prSet phldrT="[Text]" custT="1"/>
      <dgm:spPr>
        <a:scene3d>
          <a:camera prst="orthographicFront"/>
          <a:lightRig rig="threePt" dir="t"/>
        </a:scene3d>
        <a:sp3d>
          <a:bevelT prst="relaxedInset"/>
        </a:sp3d>
      </dgm:spPr>
      <dgm:t>
        <a:bodyPr/>
        <a:lstStyle/>
        <a:p>
          <a:pPr algn="ctr"/>
          <a:r>
            <a:rPr lang="en-US" sz="1800" dirty="0" smtClean="0">
              <a:solidFill>
                <a:schemeClr val="accent2">
                  <a:lumMod val="50000"/>
                </a:schemeClr>
              </a:solidFill>
            </a:rPr>
            <a:t>Financial Reporting Process</a:t>
          </a:r>
        </a:p>
        <a:p>
          <a:pPr algn="l"/>
          <a:r>
            <a:rPr lang="en-US" sz="1800" dirty="0" smtClean="0">
              <a:solidFill>
                <a:schemeClr val="accent2">
                  <a:lumMod val="50000"/>
                </a:schemeClr>
              </a:solidFill>
            </a:rPr>
            <a:t>Board Reports                Expense Reports </a:t>
          </a:r>
        </a:p>
        <a:p>
          <a:pPr algn="l"/>
          <a:r>
            <a:rPr lang="en-US" sz="1800" dirty="0" smtClean="0">
              <a:solidFill>
                <a:schemeClr val="accent2">
                  <a:lumMod val="50000"/>
                </a:schemeClr>
              </a:solidFill>
            </a:rPr>
            <a:t>                 Grant Reporting</a:t>
          </a:r>
          <a:endParaRPr lang="en-US" sz="1800" dirty="0">
            <a:solidFill>
              <a:schemeClr val="accent2">
                <a:lumMod val="50000"/>
              </a:schemeClr>
            </a:solidFill>
          </a:endParaRPr>
        </a:p>
      </dgm:t>
    </dgm:pt>
    <dgm:pt modelId="{77BF5CA6-E67D-4EF7-8107-F731DB24C96F}" type="parTrans" cxnId="{98C431C5-4524-471E-9DE6-3963AAA389AB}">
      <dgm:prSet/>
      <dgm:spPr/>
      <dgm:t>
        <a:bodyPr/>
        <a:lstStyle/>
        <a:p>
          <a:endParaRPr lang="en-US"/>
        </a:p>
      </dgm:t>
    </dgm:pt>
    <dgm:pt modelId="{BE73CFF1-A0C9-479E-9A8F-578E1B35245C}" type="sibTrans" cxnId="{98C431C5-4524-471E-9DE6-3963AAA389AB}">
      <dgm:prSet/>
      <dgm:spPr/>
      <dgm:t>
        <a:bodyPr/>
        <a:lstStyle/>
        <a:p>
          <a:endParaRPr lang="en-US"/>
        </a:p>
      </dgm:t>
    </dgm:pt>
    <dgm:pt modelId="{43C64D6C-2CCF-4031-8B2B-68C815DFA811}" type="pres">
      <dgm:prSet presAssocID="{EB2CC8DC-7DD9-43D2-9062-84C5E194B117}" presName="linearFlow" presStyleCnt="0">
        <dgm:presLayoutVars>
          <dgm:dir/>
          <dgm:resizeHandles val="exact"/>
        </dgm:presLayoutVars>
      </dgm:prSet>
      <dgm:spPr/>
    </dgm:pt>
    <dgm:pt modelId="{34ECD61E-8C41-44DC-9877-803AAF317388}" type="pres">
      <dgm:prSet presAssocID="{1AB46463-93C1-4269-8D29-4AFAAD892DA4}" presName="composite" presStyleCnt="0"/>
      <dgm:spPr/>
    </dgm:pt>
    <dgm:pt modelId="{2E70532C-2227-47F6-9B9E-66F1F6F7029B}" type="pres">
      <dgm:prSet presAssocID="{1AB46463-93C1-4269-8D29-4AFAAD892DA4}" presName="imgShp" presStyleLbl="fgImgPlace1" presStyleIdx="0" presStyleCnt="3"/>
      <dgm:spPr>
        <a:blipFill rotWithShape="1">
          <a:blip xmlns:r="http://schemas.openxmlformats.org/officeDocument/2006/relationships" r:embed="rId1"/>
          <a:stretch>
            <a:fillRect/>
          </a:stretch>
        </a:blipFill>
      </dgm:spPr>
    </dgm:pt>
    <dgm:pt modelId="{F9B47DD9-03C1-42C0-9B03-AED7809F11D9}" type="pres">
      <dgm:prSet presAssocID="{1AB46463-93C1-4269-8D29-4AFAAD892DA4}" presName="txShp" presStyleLbl="node1" presStyleIdx="0" presStyleCnt="3">
        <dgm:presLayoutVars>
          <dgm:bulletEnabled val="1"/>
        </dgm:presLayoutVars>
      </dgm:prSet>
      <dgm:spPr/>
      <dgm:t>
        <a:bodyPr/>
        <a:lstStyle/>
        <a:p>
          <a:endParaRPr lang="en-US"/>
        </a:p>
      </dgm:t>
    </dgm:pt>
    <dgm:pt modelId="{56BCD532-CA0C-4FA2-BB7D-B41F5C86C574}" type="pres">
      <dgm:prSet presAssocID="{7C1B8FC5-D1AA-4707-AC04-E90A22907546}" presName="spacing" presStyleCnt="0"/>
      <dgm:spPr/>
    </dgm:pt>
    <dgm:pt modelId="{C65A3866-6FE6-4D9F-8F6D-6DFF4560C6CC}" type="pres">
      <dgm:prSet presAssocID="{35EC8151-CC62-4EC3-B612-F19B8EC5809B}" presName="composite" presStyleCnt="0"/>
      <dgm:spPr/>
    </dgm:pt>
    <dgm:pt modelId="{B4923506-BFFA-48CB-BB85-5A80D08C6731}" type="pres">
      <dgm:prSet presAssocID="{35EC8151-CC62-4EC3-B612-F19B8EC5809B}" presName="imgShp" presStyleLbl="fgImgPlace1" presStyleIdx="1" presStyleCnt="3"/>
      <dgm:spPr>
        <a:blipFill rotWithShape="1">
          <a:blip xmlns:r="http://schemas.openxmlformats.org/officeDocument/2006/relationships" r:embed="rId2"/>
          <a:stretch>
            <a:fillRect/>
          </a:stretch>
        </a:blipFill>
      </dgm:spPr>
    </dgm:pt>
    <dgm:pt modelId="{F392C821-1A7B-422C-882F-66654A2DB5B2}" type="pres">
      <dgm:prSet presAssocID="{35EC8151-CC62-4EC3-B612-F19B8EC5809B}" presName="txShp" presStyleLbl="node1" presStyleIdx="1" presStyleCnt="3" custLinFactNeighborX="1814" custLinFactNeighborY="-3971">
        <dgm:presLayoutVars>
          <dgm:bulletEnabled val="1"/>
        </dgm:presLayoutVars>
      </dgm:prSet>
      <dgm:spPr/>
      <dgm:t>
        <a:bodyPr/>
        <a:lstStyle/>
        <a:p>
          <a:endParaRPr lang="en-US"/>
        </a:p>
      </dgm:t>
    </dgm:pt>
    <dgm:pt modelId="{29CF6E15-1C5D-4998-88CD-A9B92F8E4FDC}" type="pres">
      <dgm:prSet presAssocID="{5C1B0D33-D475-4A43-84B5-766BFEB036DE}" presName="spacing" presStyleCnt="0"/>
      <dgm:spPr/>
    </dgm:pt>
    <dgm:pt modelId="{BECDE7DE-977B-47D0-BE38-014947B76107}" type="pres">
      <dgm:prSet presAssocID="{6248AB3F-E77A-44E0-A8A8-CF1C76A02F96}" presName="composite" presStyleCnt="0"/>
      <dgm:spPr/>
    </dgm:pt>
    <dgm:pt modelId="{6581190B-7144-45F7-B9C5-7B60BC8EED9C}" type="pres">
      <dgm:prSet presAssocID="{6248AB3F-E77A-44E0-A8A8-CF1C76A02F96}" presName="imgShp" presStyleLbl="fgImgPlace1" presStyleIdx="2" presStyleCnt="3"/>
      <dgm:spPr>
        <a:blipFill rotWithShape="1">
          <a:blip xmlns:r="http://schemas.openxmlformats.org/officeDocument/2006/relationships" r:embed="rId3"/>
          <a:stretch>
            <a:fillRect/>
          </a:stretch>
        </a:blipFill>
      </dgm:spPr>
    </dgm:pt>
    <dgm:pt modelId="{87145C38-0A48-48BF-8531-3AAD1866B5B3}" type="pres">
      <dgm:prSet presAssocID="{6248AB3F-E77A-44E0-A8A8-CF1C76A02F96}" presName="txShp" presStyleLbl="node1" presStyleIdx="2" presStyleCnt="3">
        <dgm:presLayoutVars>
          <dgm:bulletEnabled val="1"/>
        </dgm:presLayoutVars>
      </dgm:prSet>
      <dgm:spPr/>
      <dgm:t>
        <a:bodyPr/>
        <a:lstStyle/>
        <a:p>
          <a:endParaRPr lang="en-US"/>
        </a:p>
      </dgm:t>
    </dgm:pt>
  </dgm:ptLst>
  <dgm:cxnLst>
    <dgm:cxn modelId="{5DDC50F2-D460-49B5-B9B5-98EDBAFF1C57}" type="presOf" srcId="{1AB46463-93C1-4269-8D29-4AFAAD892DA4}" destId="{F9B47DD9-03C1-42C0-9B03-AED7809F11D9}" srcOrd="0" destOrd="0" presId="urn:microsoft.com/office/officeart/2005/8/layout/vList3"/>
    <dgm:cxn modelId="{CBC850AA-0AFC-446B-BDC7-A41DB22F2C84}" type="presOf" srcId="{35EC8151-CC62-4EC3-B612-F19B8EC5809B}" destId="{F392C821-1A7B-422C-882F-66654A2DB5B2}" srcOrd="0" destOrd="0" presId="urn:microsoft.com/office/officeart/2005/8/layout/vList3"/>
    <dgm:cxn modelId="{4E88CE9B-590F-432B-9196-BF17425F4D58}" type="presOf" srcId="{EB2CC8DC-7DD9-43D2-9062-84C5E194B117}" destId="{43C64D6C-2CCF-4031-8B2B-68C815DFA811}" srcOrd="0" destOrd="0" presId="urn:microsoft.com/office/officeart/2005/8/layout/vList3"/>
    <dgm:cxn modelId="{98C431C5-4524-471E-9DE6-3963AAA389AB}" srcId="{EB2CC8DC-7DD9-43D2-9062-84C5E194B117}" destId="{6248AB3F-E77A-44E0-A8A8-CF1C76A02F96}" srcOrd="2" destOrd="0" parTransId="{77BF5CA6-E67D-4EF7-8107-F731DB24C96F}" sibTransId="{BE73CFF1-A0C9-479E-9A8F-578E1B35245C}"/>
    <dgm:cxn modelId="{DEAC2813-EE91-4CD7-A59A-4B27B5BD8C1C}" srcId="{EB2CC8DC-7DD9-43D2-9062-84C5E194B117}" destId="{1AB46463-93C1-4269-8D29-4AFAAD892DA4}" srcOrd="0" destOrd="0" parTransId="{86DDA72E-5C9A-4D34-A04B-3EED734E8900}" sibTransId="{7C1B8FC5-D1AA-4707-AC04-E90A22907546}"/>
    <dgm:cxn modelId="{2330D944-F3B9-4E56-BCC4-B2B1998E041B}" type="presOf" srcId="{6248AB3F-E77A-44E0-A8A8-CF1C76A02F96}" destId="{87145C38-0A48-48BF-8531-3AAD1866B5B3}" srcOrd="0" destOrd="0" presId="urn:microsoft.com/office/officeart/2005/8/layout/vList3"/>
    <dgm:cxn modelId="{9E6DB5B4-D9DC-4540-8A4F-CDFFAD193F79}" srcId="{EB2CC8DC-7DD9-43D2-9062-84C5E194B117}" destId="{35EC8151-CC62-4EC3-B612-F19B8EC5809B}" srcOrd="1" destOrd="0" parTransId="{FA7C2498-691C-4122-AC76-DEB5CE8078C5}" sibTransId="{5C1B0D33-D475-4A43-84B5-766BFEB036DE}"/>
    <dgm:cxn modelId="{1CE09228-3902-44CA-8A43-6FF3A3CAABE9}" type="presParOf" srcId="{43C64D6C-2CCF-4031-8B2B-68C815DFA811}" destId="{34ECD61E-8C41-44DC-9877-803AAF317388}" srcOrd="0" destOrd="0" presId="urn:microsoft.com/office/officeart/2005/8/layout/vList3"/>
    <dgm:cxn modelId="{00418BD5-E411-4041-9E4E-A40ED363D1BB}" type="presParOf" srcId="{34ECD61E-8C41-44DC-9877-803AAF317388}" destId="{2E70532C-2227-47F6-9B9E-66F1F6F7029B}" srcOrd="0" destOrd="0" presId="urn:microsoft.com/office/officeart/2005/8/layout/vList3"/>
    <dgm:cxn modelId="{2F8D415F-F35C-4D53-B87A-45B782E2E111}" type="presParOf" srcId="{34ECD61E-8C41-44DC-9877-803AAF317388}" destId="{F9B47DD9-03C1-42C0-9B03-AED7809F11D9}" srcOrd="1" destOrd="0" presId="urn:microsoft.com/office/officeart/2005/8/layout/vList3"/>
    <dgm:cxn modelId="{402D679B-8BDD-4539-B562-3288BCBD2A02}" type="presParOf" srcId="{43C64D6C-2CCF-4031-8B2B-68C815DFA811}" destId="{56BCD532-CA0C-4FA2-BB7D-B41F5C86C574}" srcOrd="1" destOrd="0" presId="urn:microsoft.com/office/officeart/2005/8/layout/vList3"/>
    <dgm:cxn modelId="{C8C9FFB8-4140-46BB-BC4E-0C76822CE402}" type="presParOf" srcId="{43C64D6C-2CCF-4031-8B2B-68C815DFA811}" destId="{C65A3866-6FE6-4D9F-8F6D-6DFF4560C6CC}" srcOrd="2" destOrd="0" presId="urn:microsoft.com/office/officeart/2005/8/layout/vList3"/>
    <dgm:cxn modelId="{4B43DB3D-E3E3-4CAF-9B44-26F8C335104B}" type="presParOf" srcId="{C65A3866-6FE6-4D9F-8F6D-6DFF4560C6CC}" destId="{B4923506-BFFA-48CB-BB85-5A80D08C6731}" srcOrd="0" destOrd="0" presId="urn:microsoft.com/office/officeart/2005/8/layout/vList3"/>
    <dgm:cxn modelId="{779DD656-F5AB-47F1-84E9-C5890A3CC313}" type="presParOf" srcId="{C65A3866-6FE6-4D9F-8F6D-6DFF4560C6CC}" destId="{F392C821-1A7B-422C-882F-66654A2DB5B2}" srcOrd="1" destOrd="0" presId="urn:microsoft.com/office/officeart/2005/8/layout/vList3"/>
    <dgm:cxn modelId="{43C49365-5EC8-4F50-97BB-E7360D26DE8A}" type="presParOf" srcId="{43C64D6C-2CCF-4031-8B2B-68C815DFA811}" destId="{29CF6E15-1C5D-4998-88CD-A9B92F8E4FDC}" srcOrd="3" destOrd="0" presId="urn:microsoft.com/office/officeart/2005/8/layout/vList3"/>
    <dgm:cxn modelId="{875A10B9-A8B0-4C5C-88EB-A3F5DB020D17}" type="presParOf" srcId="{43C64D6C-2CCF-4031-8B2B-68C815DFA811}" destId="{BECDE7DE-977B-47D0-BE38-014947B76107}" srcOrd="4" destOrd="0" presId="urn:microsoft.com/office/officeart/2005/8/layout/vList3"/>
    <dgm:cxn modelId="{CCF38B3D-8B95-49A5-86AB-42DB188E19EB}" type="presParOf" srcId="{BECDE7DE-977B-47D0-BE38-014947B76107}" destId="{6581190B-7144-45F7-B9C5-7B60BC8EED9C}" srcOrd="0" destOrd="0" presId="urn:microsoft.com/office/officeart/2005/8/layout/vList3"/>
    <dgm:cxn modelId="{ADA46404-6F51-492C-AAFE-5E465BD42DF9}" type="presParOf" srcId="{BECDE7DE-977B-47D0-BE38-014947B76107}" destId="{87145C38-0A48-48BF-8531-3AAD1866B5B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DC29B2-CEB2-45CE-8698-D2A2670CC66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D195E2B-3C41-4445-A7E1-B6FDA29B0371}">
      <dgm:prSet phldrT="[Text]" custT="1"/>
      <dgm:spPr>
        <a:scene3d>
          <a:camera prst="orthographicFront"/>
          <a:lightRig rig="threePt" dir="t"/>
        </a:scene3d>
        <a:sp3d>
          <a:bevelT prst="relaxedInset"/>
        </a:sp3d>
      </dgm:spPr>
      <dgm:t>
        <a:bodyPr/>
        <a:lstStyle/>
        <a:p>
          <a:r>
            <a:rPr lang="en-US" sz="2400" dirty="0" smtClean="0">
              <a:solidFill>
                <a:schemeClr val="tx1"/>
              </a:solidFill>
              <a:latin typeface="+mj-lt"/>
            </a:rPr>
            <a:t>IF THERE IS CASH THEN TWO PEOPLE COUNT </a:t>
          </a:r>
          <a:endParaRPr lang="en-US" sz="2400" dirty="0">
            <a:solidFill>
              <a:schemeClr val="tx1"/>
            </a:solidFill>
            <a:latin typeface="+mj-lt"/>
          </a:endParaRPr>
        </a:p>
      </dgm:t>
    </dgm:pt>
    <dgm:pt modelId="{353F80BA-80F3-4760-AB48-53EFD047F9AE}" type="parTrans" cxnId="{9D2BA3C7-0967-4E4F-B6DA-941BE7EF758A}">
      <dgm:prSet/>
      <dgm:spPr/>
      <dgm:t>
        <a:bodyPr/>
        <a:lstStyle/>
        <a:p>
          <a:endParaRPr lang="en-US"/>
        </a:p>
      </dgm:t>
    </dgm:pt>
    <dgm:pt modelId="{EEA54553-3336-44FB-99DA-DC2BF7FB6215}" type="sibTrans" cxnId="{9D2BA3C7-0967-4E4F-B6DA-941BE7EF758A}">
      <dgm:prSet/>
      <dgm:spPr>
        <a:scene3d>
          <a:camera prst="orthographicFront"/>
          <a:lightRig rig="chilly" dir="t"/>
        </a:scene3d>
        <a:sp3d prstMaterial="plastic">
          <a:bevelT prst="relaxedInset"/>
        </a:sp3d>
      </dgm:spPr>
      <dgm:t>
        <a:bodyPr/>
        <a:lstStyle/>
        <a:p>
          <a:endParaRPr lang="en-US" dirty="0"/>
        </a:p>
      </dgm:t>
    </dgm:pt>
    <dgm:pt modelId="{CC1CD70A-89E9-4C5B-A586-1242DE708ABE}">
      <dgm:prSet phldrT="[Text]" custT="1"/>
      <dgm:spPr>
        <a:scene3d>
          <a:camera prst="orthographicFront"/>
          <a:lightRig rig="threePt" dir="t"/>
        </a:scene3d>
        <a:sp3d prstMaterial="plastic">
          <a:bevelT prst="relaxedInset"/>
        </a:sp3d>
      </dgm:spPr>
      <dgm:t>
        <a:bodyPr/>
        <a:lstStyle/>
        <a:p>
          <a:endParaRPr lang="en-US" sz="1800" dirty="0">
            <a:solidFill>
              <a:schemeClr val="tx1"/>
            </a:solidFill>
          </a:endParaRPr>
        </a:p>
      </dgm:t>
    </dgm:pt>
    <dgm:pt modelId="{BF76C968-67C3-4948-922F-A8D005DD3A01}" type="sibTrans" cxnId="{4FCA6ED7-71E1-42E6-A5A6-122CE3C6DB6C}">
      <dgm:prSet/>
      <dgm:spPr>
        <a:scene3d>
          <a:camera prst="orthographicFront"/>
          <a:lightRig rig="threePt" dir="t"/>
        </a:scene3d>
        <a:sp3d>
          <a:bevelT prst="convex"/>
          <a:bevelB prst="slope"/>
        </a:sp3d>
      </dgm:spPr>
      <dgm:t>
        <a:bodyPr/>
        <a:lstStyle/>
        <a:p>
          <a:endParaRPr lang="en-US"/>
        </a:p>
      </dgm:t>
    </dgm:pt>
    <dgm:pt modelId="{1BFFB509-BF83-4975-845F-D1FE1E996518}" type="parTrans" cxnId="{4FCA6ED7-71E1-42E6-A5A6-122CE3C6DB6C}">
      <dgm:prSet/>
      <dgm:spPr/>
      <dgm:t>
        <a:bodyPr/>
        <a:lstStyle/>
        <a:p>
          <a:endParaRPr lang="en-US"/>
        </a:p>
      </dgm:t>
    </dgm:pt>
    <dgm:pt modelId="{6554C11C-EF7D-4440-8350-0A778FEBC29A}" type="pres">
      <dgm:prSet presAssocID="{57DC29B2-CEB2-45CE-8698-D2A2670CC66F}" presName="Name0" presStyleCnt="0">
        <dgm:presLayoutVars>
          <dgm:chMax/>
          <dgm:chPref/>
          <dgm:dir/>
          <dgm:animLvl val="lvl"/>
        </dgm:presLayoutVars>
      </dgm:prSet>
      <dgm:spPr/>
      <dgm:t>
        <a:bodyPr/>
        <a:lstStyle/>
        <a:p>
          <a:endParaRPr lang="en-US"/>
        </a:p>
      </dgm:t>
    </dgm:pt>
    <dgm:pt modelId="{503AB963-6F8C-42BF-95E3-FFA466F49AFC}" type="pres">
      <dgm:prSet presAssocID="{CC1CD70A-89E9-4C5B-A586-1242DE708ABE}" presName="composite" presStyleCnt="0"/>
      <dgm:spPr/>
    </dgm:pt>
    <dgm:pt modelId="{261BEB41-E8CA-4612-A0B3-6C568E3CD792}" type="pres">
      <dgm:prSet presAssocID="{CC1CD70A-89E9-4C5B-A586-1242DE708ABE}" presName="Parent1" presStyleLbl="node1" presStyleIdx="0" presStyleCnt="4" custLinFactX="13058" custLinFactNeighborX="100000" custLinFactNeighborY="7605">
        <dgm:presLayoutVars>
          <dgm:chMax val="1"/>
          <dgm:chPref val="1"/>
          <dgm:bulletEnabled val="1"/>
        </dgm:presLayoutVars>
      </dgm:prSet>
      <dgm:spPr/>
      <dgm:t>
        <a:bodyPr/>
        <a:lstStyle/>
        <a:p>
          <a:endParaRPr lang="en-US"/>
        </a:p>
      </dgm:t>
    </dgm:pt>
    <dgm:pt modelId="{BAC98ACD-C0CE-4475-A404-C23196CAFB0F}" type="pres">
      <dgm:prSet presAssocID="{CC1CD70A-89E9-4C5B-A586-1242DE708ABE}" presName="Childtext1" presStyleLbl="revTx" presStyleIdx="0" presStyleCnt="2">
        <dgm:presLayoutVars>
          <dgm:chMax val="0"/>
          <dgm:chPref val="0"/>
          <dgm:bulletEnabled val="1"/>
        </dgm:presLayoutVars>
      </dgm:prSet>
      <dgm:spPr/>
      <dgm:t>
        <a:bodyPr/>
        <a:lstStyle/>
        <a:p>
          <a:endParaRPr lang="en-US"/>
        </a:p>
      </dgm:t>
    </dgm:pt>
    <dgm:pt modelId="{518A03F1-7275-4282-8395-C5555DAB80F5}" type="pres">
      <dgm:prSet presAssocID="{CC1CD70A-89E9-4C5B-A586-1242DE708ABE}" presName="BalanceSpacing" presStyleCnt="0"/>
      <dgm:spPr/>
    </dgm:pt>
    <dgm:pt modelId="{2126181D-C498-4A84-8125-241EA88C89F1}" type="pres">
      <dgm:prSet presAssocID="{CC1CD70A-89E9-4C5B-A586-1242DE708ABE}" presName="BalanceSpacing1" presStyleCnt="0"/>
      <dgm:spPr/>
    </dgm:pt>
    <dgm:pt modelId="{2621AEFC-6956-4877-916C-203EBC766F27}" type="pres">
      <dgm:prSet presAssocID="{BF76C968-67C3-4948-922F-A8D005DD3A01}" presName="Accent1Text" presStyleLbl="node1" presStyleIdx="1" presStyleCnt="4" custLinFactX="36684" custLinFactY="5118" custLinFactNeighborX="100000" custLinFactNeighborY="100000"/>
      <dgm:spPr/>
      <dgm:t>
        <a:bodyPr/>
        <a:lstStyle/>
        <a:p>
          <a:endParaRPr lang="en-US"/>
        </a:p>
      </dgm:t>
    </dgm:pt>
    <dgm:pt modelId="{2981B017-7E85-4B36-BF87-5E1E8BEC1EF7}" type="pres">
      <dgm:prSet presAssocID="{BF76C968-67C3-4948-922F-A8D005DD3A01}" presName="spaceBetweenRectangles" presStyleCnt="0"/>
      <dgm:spPr/>
    </dgm:pt>
    <dgm:pt modelId="{63559E26-5503-44AD-9D19-8C1A9E843550}" type="pres">
      <dgm:prSet presAssocID="{5D195E2B-3C41-4445-A7E1-B6FDA29B0371}" presName="composite" presStyleCnt="0"/>
      <dgm:spPr/>
    </dgm:pt>
    <dgm:pt modelId="{549958AA-423F-4C0B-A225-81F3386D18B1}" type="pres">
      <dgm:prSet presAssocID="{5D195E2B-3C41-4445-A7E1-B6FDA29B0371}" presName="Parent1" presStyleLbl="node1" presStyleIdx="2" presStyleCnt="4" custScaleX="185604" custLinFactNeighborX="-83830" custLinFactNeighborY="14914">
        <dgm:presLayoutVars>
          <dgm:chMax val="1"/>
          <dgm:chPref val="1"/>
          <dgm:bulletEnabled val="1"/>
        </dgm:presLayoutVars>
      </dgm:prSet>
      <dgm:spPr/>
      <dgm:t>
        <a:bodyPr/>
        <a:lstStyle/>
        <a:p>
          <a:endParaRPr lang="en-US"/>
        </a:p>
      </dgm:t>
    </dgm:pt>
    <dgm:pt modelId="{E86D360B-81F4-4548-83F4-BB2DAE41A708}" type="pres">
      <dgm:prSet presAssocID="{5D195E2B-3C41-4445-A7E1-B6FDA29B0371}" presName="Childtext1" presStyleLbl="revTx" presStyleIdx="1" presStyleCnt="2">
        <dgm:presLayoutVars>
          <dgm:chMax val="0"/>
          <dgm:chPref val="0"/>
          <dgm:bulletEnabled val="1"/>
        </dgm:presLayoutVars>
      </dgm:prSet>
      <dgm:spPr/>
      <dgm:t>
        <a:bodyPr/>
        <a:lstStyle/>
        <a:p>
          <a:endParaRPr lang="en-US"/>
        </a:p>
      </dgm:t>
    </dgm:pt>
    <dgm:pt modelId="{964A1EDE-241D-4C8D-BC73-5ED81CF77250}" type="pres">
      <dgm:prSet presAssocID="{5D195E2B-3C41-4445-A7E1-B6FDA29B0371}" presName="BalanceSpacing" presStyleCnt="0"/>
      <dgm:spPr/>
    </dgm:pt>
    <dgm:pt modelId="{F3456E1D-77C0-433E-BBF5-70E093E67142}" type="pres">
      <dgm:prSet presAssocID="{5D195E2B-3C41-4445-A7E1-B6FDA29B0371}" presName="BalanceSpacing1" presStyleCnt="0"/>
      <dgm:spPr/>
    </dgm:pt>
    <dgm:pt modelId="{962A63FF-E2F8-4FF4-BA6B-EE766AB36F3A}" type="pres">
      <dgm:prSet presAssocID="{EEA54553-3336-44FB-99DA-DC2BF7FB6215}" presName="Accent1Text" presStyleLbl="node1" presStyleIdx="3" presStyleCnt="4" custScaleX="148707" custLinFactNeighborX="-96993" custLinFactNeighborY="-90463"/>
      <dgm:spPr/>
      <dgm:t>
        <a:bodyPr/>
        <a:lstStyle/>
        <a:p>
          <a:endParaRPr lang="en-US"/>
        </a:p>
      </dgm:t>
    </dgm:pt>
  </dgm:ptLst>
  <dgm:cxnLst>
    <dgm:cxn modelId="{6513E44A-B7DD-40CC-B6B3-7549AB4DF569}" type="presOf" srcId="{57DC29B2-CEB2-45CE-8698-D2A2670CC66F}" destId="{6554C11C-EF7D-4440-8350-0A778FEBC29A}" srcOrd="0" destOrd="0" presId="urn:microsoft.com/office/officeart/2008/layout/AlternatingHexagons"/>
    <dgm:cxn modelId="{65329D72-3818-4209-AFEB-CE9A5F8C434F}" type="presOf" srcId="{EEA54553-3336-44FB-99DA-DC2BF7FB6215}" destId="{962A63FF-E2F8-4FF4-BA6B-EE766AB36F3A}" srcOrd="0" destOrd="0" presId="urn:microsoft.com/office/officeart/2008/layout/AlternatingHexagons"/>
    <dgm:cxn modelId="{AFA11856-9DBE-4D94-A738-5CDF9D4B39B1}" type="presOf" srcId="{CC1CD70A-89E9-4C5B-A586-1242DE708ABE}" destId="{261BEB41-E8CA-4612-A0B3-6C568E3CD792}" srcOrd="0" destOrd="0" presId="urn:microsoft.com/office/officeart/2008/layout/AlternatingHexagons"/>
    <dgm:cxn modelId="{6F6A21C8-2920-470B-86BC-ECEDDB8BE4C0}" type="presOf" srcId="{5D195E2B-3C41-4445-A7E1-B6FDA29B0371}" destId="{549958AA-423F-4C0B-A225-81F3386D18B1}" srcOrd="0" destOrd="0" presId="urn:microsoft.com/office/officeart/2008/layout/AlternatingHexagons"/>
    <dgm:cxn modelId="{7ED3CBCD-7818-4270-A467-5F1B9B439083}" type="presOf" srcId="{BF76C968-67C3-4948-922F-A8D005DD3A01}" destId="{2621AEFC-6956-4877-916C-203EBC766F27}" srcOrd="0" destOrd="0" presId="urn:microsoft.com/office/officeart/2008/layout/AlternatingHexagons"/>
    <dgm:cxn modelId="{9D2BA3C7-0967-4E4F-B6DA-941BE7EF758A}" srcId="{57DC29B2-CEB2-45CE-8698-D2A2670CC66F}" destId="{5D195E2B-3C41-4445-A7E1-B6FDA29B0371}" srcOrd="1" destOrd="0" parTransId="{353F80BA-80F3-4760-AB48-53EFD047F9AE}" sibTransId="{EEA54553-3336-44FB-99DA-DC2BF7FB6215}"/>
    <dgm:cxn modelId="{4FCA6ED7-71E1-42E6-A5A6-122CE3C6DB6C}" srcId="{57DC29B2-CEB2-45CE-8698-D2A2670CC66F}" destId="{CC1CD70A-89E9-4C5B-A586-1242DE708ABE}" srcOrd="0" destOrd="0" parTransId="{1BFFB509-BF83-4975-845F-D1FE1E996518}" sibTransId="{BF76C968-67C3-4948-922F-A8D005DD3A01}"/>
    <dgm:cxn modelId="{688D8A50-6BDC-43C4-864F-2F4EC54D59B1}" type="presParOf" srcId="{6554C11C-EF7D-4440-8350-0A778FEBC29A}" destId="{503AB963-6F8C-42BF-95E3-FFA466F49AFC}" srcOrd="0" destOrd="0" presId="urn:microsoft.com/office/officeart/2008/layout/AlternatingHexagons"/>
    <dgm:cxn modelId="{916854BB-39DD-4D7E-8048-DF816DE0BA82}" type="presParOf" srcId="{503AB963-6F8C-42BF-95E3-FFA466F49AFC}" destId="{261BEB41-E8CA-4612-A0B3-6C568E3CD792}" srcOrd="0" destOrd="0" presId="urn:microsoft.com/office/officeart/2008/layout/AlternatingHexagons"/>
    <dgm:cxn modelId="{F8FC304B-F715-4A12-BF5E-4224C6FF6F00}" type="presParOf" srcId="{503AB963-6F8C-42BF-95E3-FFA466F49AFC}" destId="{BAC98ACD-C0CE-4475-A404-C23196CAFB0F}" srcOrd="1" destOrd="0" presId="urn:microsoft.com/office/officeart/2008/layout/AlternatingHexagons"/>
    <dgm:cxn modelId="{20416987-84EC-4B81-8E8F-1D02CC6EAB27}" type="presParOf" srcId="{503AB963-6F8C-42BF-95E3-FFA466F49AFC}" destId="{518A03F1-7275-4282-8395-C5555DAB80F5}" srcOrd="2" destOrd="0" presId="urn:microsoft.com/office/officeart/2008/layout/AlternatingHexagons"/>
    <dgm:cxn modelId="{5FB1C935-A25E-46E8-8BD7-0ECAFE7F7999}" type="presParOf" srcId="{503AB963-6F8C-42BF-95E3-FFA466F49AFC}" destId="{2126181D-C498-4A84-8125-241EA88C89F1}" srcOrd="3" destOrd="0" presId="urn:microsoft.com/office/officeart/2008/layout/AlternatingHexagons"/>
    <dgm:cxn modelId="{32093227-8B19-470F-A6C8-1E1DD92B5394}" type="presParOf" srcId="{503AB963-6F8C-42BF-95E3-FFA466F49AFC}" destId="{2621AEFC-6956-4877-916C-203EBC766F27}" srcOrd="4" destOrd="0" presId="urn:microsoft.com/office/officeart/2008/layout/AlternatingHexagons"/>
    <dgm:cxn modelId="{6045CEBC-03DA-429D-9EA6-E4DF4435502E}" type="presParOf" srcId="{6554C11C-EF7D-4440-8350-0A778FEBC29A}" destId="{2981B017-7E85-4B36-BF87-5E1E8BEC1EF7}" srcOrd="1" destOrd="0" presId="urn:microsoft.com/office/officeart/2008/layout/AlternatingHexagons"/>
    <dgm:cxn modelId="{0415E654-3BA2-4005-8805-3FD0E0B56A26}" type="presParOf" srcId="{6554C11C-EF7D-4440-8350-0A778FEBC29A}" destId="{63559E26-5503-44AD-9D19-8C1A9E843550}" srcOrd="2" destOrd="0" presId="urn:microsoft.com/office/officeart/2008/layout/AlternatingHexagons"/>
    <dgm:cxn modelId="{115A511A-AB35-447D-B58B-4391752755F2}" type="presParOf" srcId="{63559E26-5503-44AD-9D19-8C1A9E843550}" destId="{549958AA-423F-4C0B-A225-81F3386D18B1}" srcOrd="0" destOrd="0" presId="urn:microsoft.com/office/officeart/2008/layout/AlternatingHexagons"/>
    <dgm:cxn modelId="{A37D0DA8-3F5C-48ED-AB20-8FCE02BD90B6}" type="presParOf" srcId="{63559E26-5503-44AD-9D19-8C1A9E843550}" destId="{E86D360B-81F4-4548-83F4-BB2DAE41A708}" srcOrd="1" destOrd="0" presId="urn:microsoft.com/office/officeart/2008/layout/AlternatingHexagons"/>
    <dgm:cxn modelId="{910EA42D-4F12-4D45-BA80-A3638EEDBC80}" type="presParOf" srcId="{63559E26-5503-44AD-9D19-8C1A9E843550}" destId="{964A1EDE-241D-4C8D-BC73-5ED81CF77250}" srcOrd="2" destOrd="0" presId="urn:microsoft.com/office/officeart/2008/layout/AlternatingHexagons"/>
    <dgm:cxn modelId="{40F97AF3-D5D2-4C92-BE93-72DBA251ADB7}" type="presParOf" srcId="{63559E26-5503-44AD-9D19-8C1A9E843550}" destId="{F3456E1D-77C0-433E-BBF5-70E093E67142}" srcOrd="3" destOrd="0" presId="urn:microsoft.com/office/officeart/2008/layout/AlternatingHexagons"/>
    <dgm:cxn modelId="{631D9B43-0F18-4508-96BE-27DE353A21C9}" type="presParOf" srcId="{63559E26-5503-44AD-9D19-8C1A9E843550}" destId="{962A63FF-E2F8-4FF4-BA6B-EE766AB36F3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C55125-F67D-494A-8D87-845EEA5219B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7290587C-4D70-436A-A2D3-FB04E699D44B}">
      <dgm:prSet phldrT="[Text]"/>
      <dgm:spPr>
        <a:scene3d>
          <a:camera prst="orthographicFront"/>
          <a:lightRig rig="threePt" dir="t"/>
        </a:scene3d>
        <a:sp3d>
          <a:bevelT prst="relaxedInset"/>
        </a:sp3d>
      </dgm:spPr>
      <dgm:t>
        <a:bodyPr/>
        <a:lstStyle/>
        <a:p>
          <a:r>
            <a:rPr lang="en-US" dirty="0" smtClean="0">
              <a:solidFill>
                <a:schemeClr val="tx1"/>
              </a:solidFill>
            </a:rPr>
            <a:t>Mail Coordination</a:t>
          </a:r>
          <a:endParaRPr lang="en-US" dirty="0">
            <a:solidFill>
              <a:schemeClr val="tx1"/>
            </a:solidFill>
          </a:endParaRPr>
        </a:p>
      </dgm:t>
    </dgm:pt>
    <dgm:pt modelId="{7D56EE19-4B7A-453A-AB1D-1D9E81579E26}" type="parTrans" cxnId="{CE276536-3FE6-45B4-AD71-8DBEA6CAB42C}">
      <dgm:prSet/>
      <dgm:spPr/>
      <dgm:t>
        <a:bodyPr/>
        <a:lstStyle/>
        <a:p>
          <a:endParaRPr lang="en-US"/>
        </a:p>
      </dgm:t>
    </dgm:pt>
    <dgm:pt modelId="{2392915D-FB93-4AA6-8D53-61E3782AA28E}" type="sibTrans" cxnId="{CE276536-3FE6-45B4-AD71-8DBEA6CAB42C}">
      <dgm:prSet/>
      <dgm:spPr>
        <a:scene3d>
          <a:camera prst="orthographicFront"/>
          <a:lightRig rig="threePt" dir="t"/>
        </a:scene3d>
        <a:sp3d>
          <a:bevelT prst="relaxedInset"/>
        </a:sp3d>
      </dgm:spPr>
      <dgm:t>
        <a:bodyPr/>
        <a:lstStyle/>
        <a:p>
          <a:r>
            <a:rPr lang="en-US" dirty="0" smtClean="0">
              <a:solidFill>
                <a:schemeClr val="tx1"/>
              </a:solidFill>
            </a:rPr>
            <a:t>Transaction Review</a:t>
          </a:r>
          <a:endParaRPr lang="en-US" dirty="0">
            <a:solidFill>
              <a:schemeClr val="tx1"/>
            </a:solidFill>
          </a:endParaRPr>
        </a:p>
      </dgm:t>
    </dgm:pt>
    <dgm:pt modelId="{C33F358D-A26F-4ABE-ABC2-BCCECC5A0F47}">
      <dgm:prSet phldrT="[Text]"/>
      <dgm:spPr>
        <a:scene3d>
          <a:camera prst="orthographicFront"/>
          <a:lightRig rig="threePt" dir="t"/>
        </a:scene3d>
        <a:sp3d>
          <a:bevelT prst="relaxedInset"/>
        </a:sp3d>
      </dgm:spPr>
      <dgm:t>
        <a:bodyPr/>
        <a:lstStyle/>
        <a:p>
          <a:r>
            <a:rPr lang="en-US" dirty="0" smtClean="0">
              <a:solidFill>
                <a:schemeClr val="tx1"/>
              </a:solidFill>
            </a:rPr>
            <a:t>Vendor Review</a:t>
          </a:r>
          <a:endParaRPr lang="en-US" dirty="0">
            <a:solidFill>
              <a:schemeClr val="tx1"/>
            </a:solidFill>
          </a:endParaRPr>
        </a:p>
      </dgm:t>
    </dgm:pt>
    <dgm:pt modelId="{9D257C96-DC82-436C-A36D-206BCEABF041}" type="parTrans" cxnId="{75983074-5167-4A88-93FC-D927441CE2BF}">
      <dgm:prSet/>
      <dgm:spPr/>
      <dgm:t>
        <a:bodyPr/>
        <a:lstStyle/>
        <a:p>
          <a:endParaRPr lang="en-US"/>
        </a:p>
      </dgm:t>
    </dgm:pt>
    <dgm:pt modelId="{A608CA88-91A6-4EBA-A47F-477089F965B2}" type="sibTrans" cxnId="{75983074-5167-4A88-93FC-D927441CE2BF}">
      <dgm:prSet/>
      <dgm:spPr>
        <a:scene3d>
          <a:camera prst="orthographicFront"/>
          <a:lightRig rig="threePt" dir="t"/>
        </a:scene3d>
        <a:sp3d>
          <a:bevelT prst="relaxedInset"/>
        </a:sp3d>
      </dgm:spPr>
      <dgm:t>
        <a:bodyPr/>
        <a:lstStyle/>
        <a:p>
          <a:r>
            <a:rPr lang="en-US" dirty="0" smtClean="0">
              <a:solidFill>
                <a:schemeClr val="tx1"/>
              </a:solidFill>
            </a:rPr>
            <a:t>Reporting Review</a:t>
          </a:r>
          <a:endParaRPr lang="en-US" dirty="0">
            <a:solidFill>
              <a:schemeClr val="tx1"/>
            </a:solidFill>
          </a:endParaRPr>
        </a:p>
      </dgm:t>
    </dgm:pt>
    <dgm:pt modelId="{32338602-26D2-445C-BF62-06DFD6268D32}" type="pres">
      <dgm:prSet presAssocID="{FEC55125-F67D-494A-8D87-845EEA5219BD}" presName="Name0" presStyleCnt="0">
        <dgm:presLayoutVars>
          <dgm:chMax/>
          <dgm:chPref/>
          <dgm:dir/>
          <dgm:animLvl val="lvl"/>
        </dgm:presLayoutVars>
      </dgm:prSet>
      <dgm:spPr/>
      <dgm:t>
        <a:bodyPr/>
        <a:lstStyle/>
        <a:p>
          <a:endParaRPr lang="en-US"/>
        </a:p>
      </dgm:t>
    </dgm:pt>
    <dgm:pt modelId="{3C93B303-5CD7-4DCE-9B27-25EF7C40CD55}" type="pres">
      <dgm:prSet presAssocID="{7290587C-4D70-436A-A2D3-FB04E699D44B}" presName="composite" presStyleCnt="0"/>
      <dgm:spPr/>
    </dgm:pt>
    <dgm:pt modelId="{A4AF577F-BDC5-4919-A3E0-06B367D60094}" type="pres">
      <dgm:prSet presAssocID="{7290587C-4D70-436A-A2D3-FB04E699D44B}" presName="Parent1" presStyleLbl="node1" presStyleIdx="0" presStyleCnt="4" custScaleX="178984" custLinFactNeighborX="39033" custLinFactNeighborY="-32">
        <dgm:presLayoutVars>
          <dgm:chMax val="1"/>
          <dgm:chPref val="1"/>
          <dgm:bulletEnabled val="1"/>
        </dgm:presLayoutVars>
      </dgm:prSet>
      <dgm:spPr/>
      <dgm:t>
        <a:bodyPr/>
        <a:lstStyle/>
        <a:p>
          <a:endParaRPr lang="en-US"/>
        </a:p>
      </dgm:t>
    </dgm:pt>
    <dgm:pt modelId="{0F7A0B9B-490A-46CF-AE6D-A4CFF46E94BC}" type="pres">
      <dgm:prSet presAssocID="{7290587C-4D70-436A-A2D3-FB04E699D44B}" presName="Childtext1" presStyleLbl="revTx" presStyleIdx="0" presStyleCnt="2" custScaleX="54177" custScaleY="29215" custLinFactY="16385" custLinFactNeighborX="35297" custLinFactNeighborY="100000">
        <dgm:presLayoutVars>
          <dgm:chMax val="0"/>
          <dgm:chPref val="0"/>
          <dgm:bulletEnabled val="1"/>
        </dgm:presLayoutVars>
      </dgm:prSet>
      <dgm:spPr/>
      <dgm:t>
        <a:bodyPr/>
        <a:lstStyle/>
        <a:p>
          <a:endParaRPr lang="en-US"/>
        </a:p>
      </dgm:t>
    </dgm:pt>
    <dgm:pt modelId="{70E847B4-8031-48F5-86F8-0CEDD0421EDB}" type="pres">
      <dgm:prSet presAssocID="{7290587C-4D70-436A-A2D3-FB04E699D44B}" presName="BalanceSpacing" presStyleCnt="0"/>
      <dgm:spPr/>
    </dgm:pt>
    <dgm:pt modelId="{B5A75FDF-0074-4F6F-BA25-FBD2DF51E146}" type="pres">
      <dgm:prSet presAssocID="{7290587C-4D70-436A-A2D3-FB04E699D44B}" presName="BalanceSpacing1" presStyleCnt="0"/>
      <dgm:spPr/>
    </dgm:pt>
    <dgm:pt modelId="{3AAC6CC4-2911-4B04-95A7-42104088435F}" type="pres">
      <dgm:prSet presAssocID="{2392915D-FB93-4AA6-8D53-61E3782AA28E}" presName="Accent1Text" presStyleLbl="node1" presStyleIdx="1" presStyleCnt="4" custScaleX="168945" custLinFactX="-78123" custLinFactNeighborX="-100000" custLinFactNeighborY="5224"/>
      <dgm:spPr/>
      <dgm:t>
        <a:bodyPr/>
        <a:lstStyle/>
        <a:p>
          <a:endParaRPr lang="en-US"/>
        </a:p>
      </dgm:t>
    </dgm:pt>
    <dgm:pt modelId="{892BF8EB-D0B0-4B86-8C5A-5EC437DBF056}" type="pres">
      <dgm:prSet presAssocID="{2392915D-FB93-4AA6-8D53-61E3782AA28E}" presName="spaceBetweenRectangles" presStyleCnt="0"/>
      <dgm:spPr/>
    </dgm:pt>
    <dgm:pt modelId="{BC193554-AD8C-4610-A8ED-CB908D25B713}" type="pres">
      <dgm:prSet presAssocID="{C33F358D-A26F-4ABE-ABC2-BCCECC5A0F47}" presName="composite" presStyleCnt="0"/>
      <dgm:spPr/>
    </dgm:pt>
    <dgm:pt modelId="{F139AD8F-0875-4FE4-92E7-DB00A3921C25}" type="pres">
      <dgm:prSet presAssocID="{C33F358D-A26F-4ABE-ABC2-BCCECC5A0F47}" presName="Parent1" presStyleLbl="node1" presStyleIdx="2" presStyleCnt="4" custLinFactX="73252" custLinFactNeighborX="100000" custLinFactNeighborY="4517">
        <dgm:presLayoutVars>
          <dgm:chMax val="1"/>
          <dgm:chPref val="1"/>
          <dgm:bulletEnabled val="1"/>
        </dgm:presLayoutVars>
      </dgm:prSet>
      <dgm:spPr/>
      <dgm:t>
        <a:bodyPr/>
        <a:lstStyle/>
        <a:p>
          <a:endParaRPr lang="en-US"/>
        </a:p>
      </dgm:t>
    </dgm:pt>
    <dgm:pt modelId="{493AEA00-6A10-41E5-9960-B3CD5A707293}" type="pres">
      <dgm:prSet presAssocID="{C33F358D-A26F-4ABE-ABC2-BCCECC5A0F47}" presName="Childtext1" presStyleLbl="revTx" presStyleIdx="1" presStyleCnt="2">
        <dgm:presLayoutVars>
          <dgm:chMax val="0"/>
          <dgm:chPref val="0"/>
          <dgm:bulletEnabled val="1"/>
        </dgm:presLayoutVars>
      </dgm:prSet>
      <dgm:spPr/>
    </dgm:pt>
    <dgm:pt modelId="{1AD72E62-1EA0-44AC-A7CC-13EC10D5DEB6}" type="pres">
      <dgm:prSet presAssocID="{C33F358D-A26F-4ABE-ABC2-BCCECC5A0F47}" presName="BalanceSpacing" presStyleCnt="0"/>
      <dgm:spPr/>
    </dgm:pt>
    <dgm:pt modelId="{B32F2760-CA5A-47A2-9F08-578FE8394293}" type="pres">
      <dgm:prSet presAssocID="{C33F358D-A26F-4ABE-ABC2-BCCECC5A0F47}" presName="BalanceSpacing1" presStyleCnt="0"/>
      <dgm:spPr/>
    </dgm:pt>
    <dgm:pt modelId="{5149996D-B300-484C-9037-7C8CD9135017}" type="pres">
      <dgm:prSet presAssocID="{A608CA88-91A6-4EBA-A47F-477089F965B2}" presName="Accent1Text" presStyleLbl="node1" presStyleIdx="3" presStyleCnt="4" custScaleX="178260" custLinFactX="-14746" custLinFactNeighborX="-100000" custLinFactNeighborY="4517"/>
      <dgm:spPr/>
      <dgm:t>
        <a:bodyPr/>
        <a:lstStyle/>
        <a:p>
          <a:endParaRPr lang="en-US"/>
        </a:p>
      </dgm:t>
    </dgm:pt>
  </dgm:ptLst>
  <dgm:cxnLst>
    <dgm:cxn modelId="{E41DC9F7-BF29-4A10-9BAC-16E1AC7ED4A9}" type="presOf" srcId="{FEC55125-F67D-494A-8D87-845EEA5219BD}" destId="{32338602-26D2-445C-BF62-06DFD6268D32}" srcOrd="0" destOrd="0" presId="urn:microsoft.com/office/officeart/2008/layout/AlternatingHexagons"/>
    <dgm:cxn modelId="{CE276536-3FE6-45B4-AD71-8DBEA6CAB42C}" srcId="{FEC55125-F67D-494A-8D87-845EEA5219BD}" destId="{7290587C-4D70-436A-A2D3-FB04E699D44B}" srcOrd="0" destOrd="0" parTransId="{7D56EE19-4B7A-453A-AB1D-1D9E81579E26}" sibTransId="{2392915D-FB93-4AA6-8D53-61E3782AA28E}"/>
    <dgm:cxn modelId="{6FF009B7-FD1D-4D8D-B4D9-CE7E534BCD53}" type="presOf" srcId="{C33F358D-A26F-4ABE-ABC2-BCCECC5A0F47}" destId="{F139AD8F-0875-4FE4-92E7-DB00A3921C25}" srcOrd="0" destOrd="0" presId="urn:microsoft.com/office/officeart/2008/layout/AlternatingHexagons"/>
    <dgm:cxn modelId="{31941151-55A9-47AA-B834-AE7BDB121AF1}" type="presOf" srcId="{7290587C-4D70-436A-A2D3-FB04E699D44B}" destId="{A4AF577F-BDC5-4919-A3E0-06B367D60094}" srcOrd="0" destOrd="0" presId="urn:microsoft.com/office/officeart/2008/layout/AlternatingHexagons"/>
    <dgm:cxn modelId="{75983074-5167-4A88-93FC-D927441CE2BF}" srcId="{FEC55125-F67D-494A-8D87-845EEA5219BD}" destId="{C33F358D-A26F-4ABE-ABC2-BCCECC5A0F47}" srcOrd="1" destOrd="0" parTransId="{9D257C96-DC82-436C-A36D-206BCEABF041}" sibTransId="{A608CA88-91A6-4EBA-A47F-477089F965B2}"/>
    <dgm:cxn modelId="{21727F50-5425-4897-9703-07FE0A4A31A1}" type="presOf" srcId="{A608CA88-91A6-4EBA-A47F-477089F965B2}" destId="{5149996D-B300-484C-9037-7C8CD9135017}" srcOrd="0" destOrd="0" presId="urn:microsoft.com/office/officeart/2008/layout/AlternatingHexagons"/>
    <dgm:cxn modelId="{DCA6BCF6-2263-40EF-BBF9-097BE2F76359}" type="presOf" srcId="{2392915D-FB93-4AA6-8D53-61E3782AA28E}" destId="{3AAC6CC4-2911-4B04-95A7-42104088435F}" srcOrd="0" destOrd="0" presId="urn:microsoft.com/office/officeart/2008/layout/AlternatingHexagons"/>
    <dgm:cxn modelId="{061FA101-7702-49D4-BA45-CCF8B91C6000}" type="presParOf" srcId="{32338602-26D2-445C-BF62-06DFD6268D32}" destId="{3C93B303-5CD7-4DCE-9B27-25EF7C40CD55}" srcOrd="0" destOrd="0" presId="urn:microsoft.com/office/officeart/2008/layout/AlternatingHexagons"/>
    <dgm:cxn modelId="{5E46AF54-A499-4AD0-87E7-314D229A4DB9}" type="presParOf" srcId="{3C93B303-5CD7-4DCE-9B27-25EF7C40CD55}" destId="{A4AF577F-BDC5-4919-A3E0-06B367D60094}" srcOrd="0" destOrd="0" presId="urn:microsoft.com/office/officeart/2008/layout/AlternatingHexagons"/>
    <dgm:cxn modelId="{6A365809-D913-4578-9A7A-CA210D273944}" type="presParOf" srcId="{3C93B303-5CD7-4DCE-9B27-25EF7C40CD55}" destId="{0F7A0B9B-490A-46CF-AE6D-A4CFF46E94BC}" srcOrd="1" destOrd="0" presId="urn:microsoft.com/office/officeart/2008/layout/AlternatingHexagons"/>
    <dgm:cxn modelId="{EB0D3E9F-4CF9-47A0-B0BD-7A02906E6051}" type="presParOf" srcId="{3C93B303-5CD7-4DCE-9B27-25EF7C40CD55}" destId="{70E847B4-8031-48F5-86F8-0CEDD0421EDB}" srcOrd="2" destOrd="0" presId="urn:microsoft.com/office/officeart/2008/layout/AlternatingHexagons"/>
    <dgm:cxn modelId="{4BC263BC-2BA4-42DA-9898-B1D2570D9608}" type="presParOf" srcId="{3C93B303-5CD7-4DCE-9B27-25EF7C40CD55}" destId="{B5A75FDF-0074-4F6F-BA25-FBD2DF51E146}" srcOrd="3" destOrd="0" presId="urn:microsoft.com/office/officeart/2008/layout/AlternatingHexagons"/>
    <dgm:cxn modelId="{CB7EAC69-91B9-4B7B-A8DC-6BAC7583171F}" type="presParOf" srcId="{3C93B303-5CD7-4DCE-9B27-25EF7C40CD55}" destId="{3AAC6CC4-2911-4B04-95A7-42104088435F}" srcOrd="4" destOrd="0" presId="urn:microsoft.com/office/officeart/2008/layout/AlternatingHexagons"/>
    <dgm:cxn modelId="{CB8B436B-DF1F-4CE0-B3EC-42C193008497}" type="presParOf" srcId="{32338602-26D2-445C-BF62-06DFD6268D32}" destId="{892BF8EB-D0B0-4B86-8C5A-5EC437DBF056}" srcOrd="1" destOrd="0" presId="urn:microsoft.com/office/officeart/2008/layout/AlternatingHexagons"/>
    <dgm:cxn modelId="{701FE7B0-F9CE-450E-A700-E4143E5AD8F6}" type="presParOf" srcId="{32338602-26D2-445C-BF62-06DFD6268D32}" destId="{BC193554-AD8C-4610-A8ED-CB908D25B713}" srcOrd="2" destOrd="0" presId="urn:microsoft.com/office/officeart/2008/layout/AlternatingHexagons"/>
    <dgm:cxn modelId="{A01CB3BB-23DC-4032-A7C5-8B7E558305FF}" type="presParOf" srcId="{BC193554-AD8C-4610-A8ED-CB908D25B713}" destId="{F139AD8F-0875-4FE4-92E7-DB00A3921C25}" srcOrd="0" destOrd="0" presId="urn:microsoft.com/office/officeart/2008/layout/AlternatingHexagons"/>
    <dgm:cxn modelId="{46828317-FF59-4FB7-9F75-F898053BE5B3}" type="presParOf" srcId="{BC193554-AD8C-4610-A8ED-CB908D25B713}" destId="{493AEA00-6A10-41E5-9960-B3CD5A707293}" srcOrd="1" destOrd="0" presId="urn:microsoft.com/office/officeart/2008/layout/AlternatingHexagons"/>
    <dgm:cxn modelId="{1D90A309-75BA-49AE-8A06-4CF530FF2762}" type="presParOf" srcId="{BC193554-AD8C-4610-A8ED-CB908D25B713}" destId="{1AD72E62-1EA0-44AC-A7CC-13EC10D5DEB6}" srcOrd="2" destOrd="0" presId="urn:microsoft.com/office/officeart/2008/layout/AlternatingHexagons"/>
    <dgm:cxn modelId="{483FB08D-4D93-4051-B83E-B9377132F905}" type="presParOf" srcId="{BC193554-AD8C-4610-A8ED-CB908D25B713}" destId="{B32F2760-CA5A-47A2-9F08-578FE8394293}" srcOrd="3" destOrd="0" presId="urn:microsoft.com/office/officeart/2008/layout/AlternatingHexagons"/>
    <dgm:cxn modelId="{5FC24981-CBBD-4836-B676-3FC7CA5D050C}" type="presParOf" srcId="{BC193554-AD8C-4610-A8ED-CB908D25B713}" destId="{5149996D-B300-484C-9037-7C8CD913501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DF1E57-DBAE-4E85-A291-0D20D2EF69FA}"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22AE05C7-92BA-4D63-A322-2F5B5EFD2C4C}">
      <dgm:prSet phldrT="[Text]" custT="1"/>
      <dgm:spPr/>
      <dgm:t>
        <a:bodyPr/>
        <a:lstStyle/>
        <a:p>
          <a:r>
            <a:rPr lang="en-US" sz="3200" dirty="0" smtClean="0"/>
            <a:t>LACK OF TRAINING</a:t>
          </a:r>
          <a:endParaRPr lang="en-US" sz="3200" dirty="0"/>
        </a:p>
      </dgm:t>
    </dgm:pt>
    <dgm:pt modelId="{2CFE725D-498C-403C-B385-AB08168DCB68}" type="parTrans" cxnId="{594A13EE-D105-4079-8F40-FA637703BAFA}">
      <dgm:prSet/>
      <dgm:spPr/>
      <dgm:t>
        <a:bodyPr/>
        <a:lstStyle/>
        <a:p>
          <a:endParaRPr lang="en-US"/>
        </a:p>
      </dgm:t>
    </dgm:pt>
    <dgm:pt modelId="{655EE7EB-39EE-4CC3-8A48-2645A9E64212}" type="sibTrans" cxnId="{594A13EE-D105-4079-8F40-FA637703BAFA}">
      <dgm:prSet/>
      <dgm:spPr/>
      <dgm:t>
        <a:bodyPr/>
        <a:lstStyle/>
        <a:p>
          <a:endParaRPr lang="en-US"/>
        </a:p>
      </dgm:t>
    </dgm:pt>
    <dgm:pt modelId="{E2691D58-EB5F-457B-9129-19AF69057BD9}">
      <dgm:prSet phldrT="[Text]" custT="1"/>
      <dgm:spPr/>
      <dgm:t>
        <a:bodyPr/>
        <a:lstStyle/>
        <a:p>
          <a:r>
            <a:rPr lang="en-US" sz="3200" dirty="0" smtClean="0"/>
            <a:t>LIMITED STAFF  OR INFRASTRUCTURE</a:t>
          </a:r>
          <a:endParaRPr lang="en-US" sz="3200" dirty="0"/>
        </a:p>
      </dgm:t>
    </dgm:pt>
    <dgm:pt modelId="{BFB54056-46F1-4A8E-A2D7-7E029BBD047B}" type="parTrans" cxnId="{295856A7-9E46-4CCE-8B8E-62D10FB4A35C}">
      <dgm:prSet/>
      <dgm:spPr/>
      <dgm:t>
        <a:bodyPr/>
        <a:lstStyle/>
        <a:p>
          <a:endParaRPr lang="en-US"/>
        </a:p>
      </dgm:t>
    </dgm:pt>
    <dgm:pt modelId="{C1919FD1-B27D-4E14-9ADD-C553C336046D}" type="sibTrans" cxnId="{295856A7-9E46-4CCE-8B8E-62D10FB4A35C}">
      <dgm:prSet/>
      <dgm:spPr/>
      <dgm:t>
        <a:bodyPr/>
        <a:lstStyle/>
        <a:p>
          <a:endParaRPr lang="en-US"/>
        </a:p>
      </dgm:t>
    </dgm:pt>
    <dgm:pt modelId="{78D4E53E-1898-4B4E-916F-44E224C332DE}">
      <dgm:prSet phldrT="[Text]" custT="1"/>
      <dgm:spPr/>
      <dgm:t>
        <a:bodyPr/>
        <a:lstStyle/>
        <a:p>
          <a:r>
            <a:rPr lang="en-US" sz="4800" dirty="0" smtClean="0"/>
            <a:t>TOO MUCH TRUST</a:t>
          </a:r>
          <a:endParaRPr lang="en-US" sz="4800" dirty="0"/>
        </a:p>
      </dgm:t>
    </dgm:pt>
    <dgm:pt modelId="{B3051C27-7979-4A49-BB0E-F4041ECEB883}" type="parTrans" cxnId="{DC8825D1-A936-4711-B2A5-A89E8BA7D41A}">
      <dgm:prSet/>
      <dgm:spPr/>
      <dgm:t>
        <a:bodyPr/>
        <a:lstStyle/>
        <a:p>
          <a:endParaRPr lang="en-US"/>
        </a:p>
      </dgm:t>
    </dgm:pt>
    <dgm:pt modelId="{FDD544CF-F696-4D74-81FC-1DF8FC9C8811}" type="sibTrans" cxnId="{DC8825D1-A936-4711-B2A5-A89E8BA7D41A}">
      <dgm:prSet/>
      <dgm:spPr/>
      <dgm:t>
        <a:bodyPr/>
        <a:lstStyle/>
        <a:p>
          <a:endParaRPr lang="en-US"/>
        </a:p>
      </dgm:t>
    </dgm:pt>
    <dgm:pt modelId="{632F9C00-E4B1-4B7C-A41F-7846069C11A6}">
      <dgm:prSet phldrT="[Text]" custT="1"/>
      <dgm:spPr/>
      <dgm:t>
        <a:bodyPr/>
        <a:lstStyle/>
        <a:p>
          <a:r>
            <a:rPr lang="en-US" sz="3200" dirty="0" smtClean="0"/>
            <a:t>LARGE VOLUME OF TRANSACTIONS</a:t>
          </a:r>
          <a:endParaRPr lang="en-US" sz="3200" dirty="0"/>
        </a:p>
      </dgm:t>
    </dgm:pt>
    <dgm:pt modelId="{D4B809F1-CEE5-4F13-B491-C94A482D159A}" type="parTrans" cxnId="{AAC51EE9-0990-4950-8EA1-DEF24DDBCDCE}">
      <dgm:prSet/>
      <dgm:spPr/>
      <dgm:t>
        <a:bodyPr/>
        <a:lstStyle/>
        <a:p>
          <a:endParaRPr lang="en-US"/>
        </a:p>
      </dgm:t>
    </dgm:pt>
    <dgm:pt modelId="{85C55BD8-48F6-4C82-9A80-88917F5E9370}" type="sibTrans" cxnId="{AAC51EE9-0990-4950-8EA1-DEF24DDBCDCE}">
      <dgm:prSet/>
      <dgm:spPr/>
      <dgm:t>
        <a:bodyPr/>
        <a:lstStyle/>
        <a:p>
          <a:endParaRPr lang="en-US"/>
        </a:p>
      </dgm:t>
    </dgm:pt>
    <dgm:pt modelId="{8113343E-BA6B-4843-B676-FE2237E25053}" type="pres">
      <dgm:prSet presAssocID="{A4DF1E57-DBAE-4E85-A291-0D20D2EF69FA}" presName="diagram" presStyleCnt="0">
        <dgm:presLayoutVars>
          <dgm:dir/>
          <dgm:resizeHandles val="exact"/>
        </dgm:presLayoutVars>
      </dgm:prSet>
      <dgm:spPr/>
      <dgm:t>
        <a:bodyPr/>
        <a:lstStyle/>
        <a:p>
          <a:endParaRPr lang="en-US"/>
        </a:p>
      </dgm:t>
    </dgm:pt>
    <dgm:pt modelId="{422C4467-201A-4B02-AB19-2410333B66B4}" type="pres">
      <dgm:prSet presAssocID="{22AE05C7-92BA-4D63-A322-2F5B5EFD2C4C}" presName="node" presStyleLbl="node1" presStyleIdx="0" presStyleCnt="4" custScaleX="97054" custScaleY="36321" custLinFactNeighborX="3932" custLinFactNeighborY="95340">
        <dgm:presLayoutVars>
          <dgm:bulletEnabled val="1"/>
        </dgm:presLayoutVars>
      </dgm:prSet>
      <dgm:spPr/>
      <dgm:t>
        <a:bodyPr/>
        <a:lstStyle/>
        <a:p>
          <a:endParaRPr lang="en-US"/>
        </a:p>
      </dgm:t>
    </dgm:pt>
    <dgm:pt modelId="{B96E8FEF-C563-4D30-A14D-E57D68653695}" type="pres">
      <dgm:prSet presAssocID="{655EE7EB-39EE-4CC3-8A48-2645A9E64212}" presName="sibTrans" presStyleCnt="0"/>
      <dgm:spPr/>
    </dgm:pt>
    <dgm:pt modelId="{48BB434F-1B2B-4DC6-99AF-77D90843C176}" type="pres">
      <dgm:prSet presAssocID="{E2691D58-EB5F-457B-9129-19AF69057BD9}" presName="node" presStyleLbl="node1" presStyleIdx="1" presStyleCnt="4" custScaleX="129337" custScaleY="62368" custLinFactNeighborX="-7629" custLinFactNeighborY="1851">
        <dgm:presLayoutVars>
          <dgm:bulletEnabled val="1"/>
        </dgm:presLayoutVars>
      </dgm:prSet>
      <dgm:spPr/>
      <dgm:t>
        <a:bodyPr/>
        <a:lstStyle/>
        <a:p>
          <a:endParaRPr lang="en-US"/>
        </a:p>
      </dgm:t>
    </dgm:pt>
    <dgm:pt modelId="{3D71C429-E6F0-4BA2-BAEA-008D871F3476}" type="pres">
      <dgm:prSet presAssocID="{C1919FD1-B27D-4E14-9ADD-C553C336046D}" presName="sibTrans" presStyleCnt="0"/>
      <dgm:spPr/>
    </dgm:pt>
    <dgm:pt modelId="{8B65B148-F338-4E85-B2F5-0BB9C5BA3967}" type="pres">
      <dgm:prSet presAssocID="{78D4E53E-1898-4B4E-916F-44E224C332DE}" presName="node" presStyleLbl="node1" presStyleIdx="2" presStyleCnt="4" custScaleX="77768" custScaleY="84470" custLinFactNeighborX="-35067" custLinFactNeighborY="-80110">
        <dgm:presLayoutVars>
          <dgm:bulletEnabled val="1"/>
        </dgm:presLayoutVars>
      </dgm:prSet>
      <dgm:spPr/>
      <dgm:t>
        <a:bodyPr/>
        <a:lstStyle/>
        <a:p>
          <a:endParaRPr lang="en-US"/>
        </a:p>
      </dgm:t>
    </dgm:pt>
    <dgm:pt modelId="{55D486FD-A975-4BE0-AAC7-4FD9E2CED86D}" type="pres">
      <dgm:prSet presAssocID="{FDD544CF-F696-4D74-81FC-1DF8FC9C8811}" presName="sibTrans" presStyleCnt="0"/>
      <dgm:spPr/>
    </dgm:pt>
    <dgm:pt modelId="{B45876AF-263A-49E6-ADE1-AA7BAE124498}" type="pres">
      <dgm:prSet presAssocID="{632F9C00-E4B1-4B7C-A41F-7846069C11A6}" presName="node" presStyleLbl="node1" presStyleIdx="3" presStyleCnt="4" custScaleX="74685" custScaleY="76787" custLinFactNeighborX="9196" custLinFactNeighborY="9488">
        <dgm:presLayoutVars>
          <dgm:bulletEnabled val="1"/>
        </dgm:presLayoutVars>
      </dgm:prSet>
      <dgm:spPr/>
      <dgm:t>
        <a:bodyPr/>
        <a:lstStyle/>
        <a:p>
          <a:endParaRPr lang="en-US"/>
        </a:p>
      </dgm:t>
    </dgm:pt>
  </dgm:ptLst>
  <dgm:cxnLst>
    <dgm:cxn modelId="{197531B2-CF73-4307-89D9-70AD4CA84201}" type="presOf" srcId="{632F9C00-E4B1-4B7C-A41F-7846069C11A6}" destId="{B45876AF-263A-49E6-ADE1-AA7BAE124498}" srcOrd="0" destOrd="0" presId="urn:microsoft.com/office/officeart/2005/8/layout/default"/>
    <dgm:cxn modelId="{295856A7-9E46-4CCE-8B8E-62D10FB4A35C}" srcId="{A4DF1E57-DBAE-4E85-A291-0D20D2EF69FA}" destId="{E2691D58-EB5F-457B-9129-19AF69057BD9}" srcOrd="1" destOrd="0" parTransId="{BFB54056-46F1-4A8E-A2D7-7E029BBD047B}" sibTransId="{C1919FD1-B27D-4E14-9ADD-C553C336046D}"/>
    <dgm:cxn modelId="{4E9974DF-BD65-4590-96AA-6A75DE1221C8}" type="presOf" srcId="{A4DF1E57-DBAE-4E85-A291-0D20D2EF69FA}" destId="{8113343E-BA6B-4843-B676-FE2237E25053}" srcOrd="0" destOrd="0" presId="urn:microsoft.com/office/officeart/2005/8/layout/default"/>
    <dgm:cxn modelId="{9744D184-23FA-4336-A525-B4A538C03619}" type="presOf" srcId="{E2691D58-EB5F-457B-9129-19AF69057BD9}" destId="{48BB434F-1B2B-4DC6-99AF-77D90843C176}" srcOrd="0" destOrd="0" presId="urn:microsoft.com/office/officeart/2005/8/layout/default"/>
    <dgm:cxn modelId="{460F8D78-D061-4F2B-9723-521F4E1919D9}" type="presOf" srcId="{22AE05C7-92BA-4D63-A322-2F5B5EFD2C4C}" destId="{422C4467-201A-4B02-AB19-2410333B66B4}" srcOrd="0" destOrd="0" presId="urn:microsoft.com/office/officeart/2005/8/layout/default"/>
    <dgm:cxn modelId="{AAC51EE9-0990-4950-8EA1-DEF24DDBCDCE}" srcId="{A4DF1E57-DBAE-4E85-A291-0D20D2EF69FA}" destId="{632F9C00-E4B1-4B7C-A41F-7846069C11A6}" srcOrd="3" destOrd="0" parTransId="{D4B809F1-CEE5-4F13-B491-C94A482D159A}" sibTransId="{85C55BD8-48F6-4C82-9A80-88917F5E9370}"/>
    <dgm:cxn modelId="{4432AB77-6C6C-4F42-A173-FE6E3A80265C}" type="presOf" srcId="{78D4E53E-1898-4B4E-916F-44E224C332DE}" destId="{8B65B148-F338-4E85-B2F5-0BB9C5BA3967}" srcOrd="0" destOrd="0" presId="urn:microsoft.com/office/officeart/2005/8/layout/default"/>
    <dgm:cxn modelId="{DC8825D1-A936-4711-B2A5-A89E8BA7D41A}" srcId="{A4DF1E57-DBAE-4E85-A291-0D20D2EF69FA}" destId="{78D4E53E-1898-4B4E-916F-44E224C332DE}" srcOrd="2" destOrd="0" parTransId="{B3051C27-7979-4A49-BB0E-F4041ECEB883}" sibTransId="{FDD544CF-F696-4D74-81FC-1DF8FC9C8811}"/>
    <dgm:cxn modelId="{594A13EE-D105-4079-8F40-FA637703BAFA}" srcId="{A4DF1E57-DBAE-4E85-A291-0D20D2EF69FA}" destId="{22AE05C7-92BA-4D63-A322-2F5B5EFD2C4C}" srcOrd="0" destOrd="0" parTransId="{2CFE725D-498C-403C-B385-AB08168DCB68}" sibTransId="{655EE7EB-39EE-4CC3-8A48-2645A9E64212}"/>
    <dgm:cxn modelId="{6477BB25-D75C-4718-84E2-289BF9C5A6EA}" type="presParOf" srcId="{8113343E-BA6B-4843-B676-FE2237E25053}" destId="{422C4467-201A-4B02-AB19-2410333B66B4}" srcOrd="0" destOrd="0" presId="urn:microsoft.com/office/officeart/2005/8/layout/default"/>
    <dgm:cxn modelId="{6B988F2A-060B-4D99-8DC1-9BDC11C7F1E7}" type="presParOf" srcId="{8113343E-BA6B-4843-B676-FE2237E25053}" destId="{B96E8FEF-C563-4D30-A14D-E57D68653695}" srcOrd="1" destOrd="0" presId="urn:microsoft.com/office/officeart/2005/8/layout/default"/>
    <dgm:cxn modelId="{AD93E3A3-6DF5-445D-9E37-AD9EFEC91F4A}" type="presParOf" srcId="{8113343E-BA6B-4843-B676-FE2237E25053}" destId="{48BB434F-1B2B-4DC6-99AF-77D90843C176}" srcOrd="2" destOrd="0" presId="urn:microsoft.com/office/officeart/2005/8/layout/default"/>
    <dgm:cxn modelId="{B4F478EC-DD56-4ACF-B38C-171A1BC75BF0}" type="presParOf" srcId="{8113343E-BA6B-4843-B676-FE2237E25053}" destId="{3D71C429-E6F0-4BA2-BAEA-008D871F3476}" srcOrd="3" destOrd="0" presId="urn:microsoft.com/office/officeart/2005/8/layout/default"/>
    <dgm:cxn modelId="{96301E34-12BB-417D-A4E3-6A04000EA187}" type="presParOf" srcId="{8113343E-BA6B-4843-B676-FE2237E25053}" destId="{8B65B148-F338-4E85-B2F5-0BB9C5BA3967}" srcOrd="4" destOrd="0" presId="urn:microsoft.com/office/officeart/2005/8/layout/default"/>
    <dgm:cxn modelId="{603307C9-7196-41D9-BA65-7B9D90668C35}" type="presParOf" srcId="{8113343E-BA6B-4843-B676-FE2237E25053}" destId="{55D486FD-A975-4BE0-AAC7-4FD9E2CED86D}" srcOrd="5" destOrd="0" presId="urn:microsoft.com/office/officeart/2005/8/layout/default"/>
    <dgm:cxn modelId="{743AAEE9-96B9-400A-B8A3-A574ACCEB8B7}" type="presParOf" srcId="{8113343E-BA6B-4843-B676-FE2237E25053}" destId="{B45876AF-263A-49E6-ADE1-AA7BAE12449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245CBE-8280-45D8-BF72-C666D6E94D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7969471-5ED6-4C38-8DAE-13AE0421EEF9}">
      <dgm:prSet phldrT="[Text]" custT="1"/>
      <dgm:spPr>
        <a:scene3d>
          <a:camera prst="orthographicFront"/>
          <a:lightRig rig="threePt" dir="t"/>
        </a:scene3d>
        <a:sp3d>
          <a:bevelT prst="convex"/>
        </a:sp3d>
      </dgm:spPr>
      <dgm:t>
        <a:bodyPr/>
        <a:lstStyle/>
        <a:p>
          <a:r>
            <a:rPr lang="en-US" sz="2800" dirty="0" smtClean="0">
              <a:solidFill>
                <a:schemeClr val="accent2">
                  <a:lumMod val="75000"/>
                </a:schemeClr>
              </a:solidFill>
            </a:rPr>
            <a:t>Executive Director </a:t>
          </a:r>
          <a:endParaRPr lang="en-US" sz="2800" dirty="0">
            <a:solidFill>
              <a:schemeClr val="accent2">
                <a:lumMod val="75000"/>
              </a:schemeClr>
            </a:solidFill>
          </a:endParaRPr>
        </a:p>
      </dgm:t>
    </dgm:pt>
    <dgm:pt modelId="{61060517-1666-4049-B2AA-2B938AB05394}" type="parTrans" cxnId="{C9A09F8E-FAEC-4733-BCE7-63B15040FEF4}">
      <dgm:prSet/>
      <dgm:spPr/>
      <dgm:t>
        <a:bodyPr/>
        <a:lstStyle/>
        <a:p>
          <a:endParaRPr lang="en-US"/>
        </a:p>
      </dgm:t>
    </dgm:pt>
    <dgm:pt modelId="{F36B7535-CF4F-4574-8958-2FD637F5ED0D}" type="sibTrans" cxnId="{C9A09F8E-FAEC-4733-BCE7-63B15040FEF4}">
      <dgm:prSet/>
      <dgm:spPr/>
      <dgm:t>
        <a:bodyPr/>
        <a:lstStyle/>
        <a:p>
          <a:endParaRPr lang="en-US"/>
        </a:p>
      </dgm:t>
    </dgm:pt>
    <dgm:pt modelId="{0544486A-3A06-4BC7-BD03-F1AE24269929}">
      <dgm:prSet phldrT="[Text]" custT="1"/>
      <dgm:spPr/>
      <dgm:t>
        <a:bodyPr/>
        <a:lstStyle/>
        <a:p>
          <a:r>
            <a:rPr lang="en-US" sz="2000" dirty="0" smtClean="0"/>
            <a:t>Sign checks</a:t>
          </a:r>
          <a:endParaRPr lang="en-US" sz="2000" dirty="0"/>
        </a:p>
      </dgm:t>
    </dgm:pt>
    <dgm:pt modelId="{41FFFB2F-13BB-4C22-82BE-063BACE40200}" type="parTrans" cxnId="{9E95CEEE-540D-462B-83E3-585F32B134B3}">
      <dgm:prSet/>
      <dgm:spPr/>
      <dgm:t>
        <a:bodyPr/>
        <a:lstStyle/>
        <a:p>
          <a:endParaRPr lang="en-US"/>
        </a:p>
      </dgm:t>
    </dgm:pt>
    <dgm:pt modelId="{B1E9558B-B8E7-48E3-8A6D-C15F2E32C58C}" type="sibTrans" cxnId="{9E95CEEE-540D-462B-83E3-585F32B134B3}">
      <dgm:prSet/>
      <dgm:spPr/>
      <dgm:t>
        <a:bodyPr/>
        <a:lstStyle/>
        <a:p>
          <a:endParaRPr lang="en-US"/>
        </a:p>
      </dgm:t>
    </dgm:pt>
    <dgm:pt modelId="{4FBDBAA8-ADC0-4B10-B5CD-B939FF39BEFA}">
      <dgm:prSet phldrT="[Text]"/>
      <dgm:spPr>
        <a:scene3d>
          <a:camera prst="orthographicFront"/>
          <a:lightRig rig="threePt" dir="t"/>
        </a:scene3d>
        <a:sp3d>
          <a:bevelT prst="convex"/>
        </a:sp3d>
      </dgm:spPr>
      <dgm:t>
        <a:bodyPr/>
        <a:lstStyle/>
        <a:p>
          <a:r>
            <a:rPr lang="en-US" dirty="0" smtClean="0">
              <a:solidFill>
                <a:schemeClr val="accent2">
                  <a:lumMod val="75000"/>
                </a:schemeClr>
              </a:solidFill>
            </a:rPr>
            <a:t>ACCOUNTANT</a:t>
          </a:r>
          <a:endParaRPr lang="en-US" dirty="0">
            <a:solidFill>
              <a:schemeClr val="accent2">
                <a:lumMod val="75000"/>
              </a:schemeClr>
            </a:solidFill>
          </a:endParaRPr>
        </a:p>
      </dgm:t>
    </dgm:pt>
    <dgm:pt modelId="{46F3162D-A4C9-4CFA-8129-20A3860F4413}" type="parTrans" cxnId="{6FA15113-7F00-4C7F-9BF2-993FB81CF9EF}">
      <dgm:prSet/>
      <dgm:spPr/>
      <dgm:t>
        <a:bodyPr/>
        <a:lstStyle/>
        <a:p>
          <a:endParaRPr lang="en-US"/>
        </a:p>
      </dgm:t>
    </dgm:pt>
    <dgm:pt modelId="{1FA2CAC6-E541-441D-B985-900CC8BD658C}" type="sibTrans" cxnId="{6FA15113-7F00-4C7F-9BF2-993FB81CF9EF}">
      <dgm:prSet/>
      <dgm:spPr/>
      <dgm:t>
        <a:bodyPr/>
        <a:lstStyle/>
        <a:p>
          <a:endParaRPr lang="en-US"/>
        </a:p>
      </dgm:t>
    </dgm:pt>
    <dgm:pt modelId="{8FACA44E-E280-4193-AA8F-3CC2B956EBE8}">
      <dgm:prSet phldrT="[Text]" custT="1"/>
      <dgm:spPr/>
      <dgm:t>
        <a:bodyPr/>
        <a:lstStyle/>
        <a:p>
          <a:pPr algn="l"/>
          <a:r>
            <a:rPr lang="en-US" sz="2000" dirty="0" smtClean="0"/>
            <a:t>Prepare checks</a:t>
          </a:r>
          <a:endParaRPr lang="en-US" sz="2000" dirty="0"/>
        </a:p>
      </dgm:t>
    </dgm:pt>
    <dgm:pt modelId="{FE2685BD-FCF2-4CE3-9757-61031F93A84C}" type="parTrans" cxnId="{9DDF3E39-CBBB-4838-BACA-4C27D1F2058E}">
      <dgm:prSet/>
      <dgm:spPr/>
      <dgm:t>
        <a:bodyPr/>
        <a:lstStyle/>
        <a:p>
          <a:endParaRPr lang="en-US"/>
        </a:p>
      </dgm:t>
    </dgm:pt>
    <dgm:pt modelId="{73054B93-1C83-4061-9AC7-A2FBDF402D73}" type="sibTrans" cxnId="{9DDF3E39-CBBB-4838-BACA-4C27D1F2058E}">
      <dgm:prSet/>
      <dgm:spPr/>
      <dgm:t>
        <a:bodyPr/>
        <a:lstStyle/>
        <a:p>
          <a:endParaRPr lang="en-US"/>
        </a:p>
      </dgm:t>
    </dgm:pt>
    <dgm:pt modelId="{189DF753-AD22-4478-BC52-00D80FE0FB6F}">
      <dgm:prSet phldrT="[Text]"/>
      <dgm:spPr>
        <a:scene3d>
          <a:camera prst="orthographicFront"/>
          <a:lightRig rig="threePt" dir="t"/>
        </a:scene3d>
        <a:sp3d>
          <a:bevelT prst="convex"/>
        </a:sp3d>
      </dgm:spPr>
      <dgm:t>
        <a:bodyPr/>
        <a:lstStyle/>
        <a:p>
          <a:r>
            <a:rPr lang="en-US" dirty="0" smtClean="0">
              <a:solidFill>
                <a:schemeClr val="accent2">
                  <a:lumMod val="75000"/>
                </a:schemeClr>
              </a:solidFill>
            </a:rPr>
            <a:t>ADMINISTRATOR </a:t>
          </a:r>
          <a:r>
            <a:rPr lang="en-US" dirty="0" smtClean="0">
              <a:solidFill>
                <a:schemeClr val="accent2">
                  <a:lumMod val="75000"/>
                </a:schemeClr>
              </a:solidFill>
            </a:rPr>
            <a:t>and/or </a:t>
          </a:r>
          <a:r>
            <a:rPr lang="en-US" dirty="0" smtClean="0">
              <a:solidFill>
                <a:schemeClr val="accent2">
                  <a:lumMod val="75000"/>
                </a:schemeClr>
              </a:solidFill>
            </a:rPr>
            <a:t>BOARD</a:t>
          </a:r>
          <a:endParaRPr lang="en-US" dirty="0">
            <a:solidFill>
              <a:schemeClr val="accent2">
                <a:lumMod val="75000"/>
              </a:schemeClr>
            </a:solidFill>
          </a:endParaRPr>
        </a:p>
      </dgm:t>
    </dgm:pt>
    <dgm:pt modelId="{80B86F36-0A54-49D8-8D46-8B9F7C88AC42}" type="parTrans" cxnId="{6912AC5B-EDAF-406A-9CF8-1121D2B8084B}">
      <dgm:prSet/>
      <dgm:spPr/>
      <dgm:t>
        <a:bodyPr/>
        <a:lstStyle/>
        <a:p>
          <a:endParaRPr lang="en-US"/>
        </a:p>
      </dgm:t>
    </dgm:pt>
    <dgm:pt modelId="{93F9A808-0A49-45CC-9506-72AED464A3EE}" type="sibTrans" cxnId="{6912AC5B-EDAF-406A-9CF8-1121D2B8084B}">
      <dgm:prSet/>
      <dgm:spPr/>
      <dgm:t>
        <a:bodyPr/>
        <a:lstStyle/>
        <a:p>
          <a:endParaRPr lang="en-US"/>
        </a:p>
      </dgm:t>
    </dgm:pt>
    <dgm:pt modelId="{121107BE-4E91-4339-B749-4B3CF66A1CDB}">
      <dgm:prSet phldrT="[Text]" custT="1"/>
      <dgm:spPr/>
      <dgm:t>
        <a:bodyPr/>
        <a:lstStyle/>
        <a:p>
          <a:r>
            <a:rPr lang="en-US" sz="2000" dirty="0" smtClean="0"/>
            <a:t>Create Payroll</a:t>
          </a:r>
          <a:endParaRPr lang="en-US" sz="2000" dirty="0"/>
        </a:p>
      </dgm:t>
    </dgm:pt>
    <dgm:pt modelId="{2ACF3CBE-2FAF-4C48-B063-00B74317EDF0}" type="parTrans" cxnId="{5814A56D-22FC-4DD4-B9F9-99E84D9EC950}">
      <dgm:prSet/>
      <dgm:spPr/>
      <dgm:t>
        <a:bodyPr/>
        <a:lstStyle/>
        <a:p>
          <a:endParaRPr lang="en-US"/>
        </a:p>
      </dgm:t>
    </dgm:pt>
    <dgm:pt modelId="{C516B089-198D-4BFA-AEF4-2BE21E58FC4A}" type="sibTrans" cxnId="{5814A56D-22FC-4DD4-B9F9-99E84D9EC950}">
      <dgm:prSet/>
      <dgm:spPr/>
      <dgm:t>
        <a:bodyPr/>
        <a:lstStyle/>
        <a:p>
          <a:endParaRPr lang="en-US"/>
        </a:p>
      </dgm:t>
    </dgm:pt>
    <dgm:pt modelId="{C0146BFC-94AD-4A86-A43C-8084D0F55AA2}">
      <dgm:prSet phldrT="[Text]" custT="1"/>
      <dgm:spPr/>
      <dgm:t>
        <a:bodyPr/>
        <a:lstStyle/>
        <a:p>
          <a:pPr algn="l"/>
          <a:r>
            <a:rPr lang="en-US" sz="2000" dirty="0" smtClean="0"/>
            <a:t>Reconcile statements</a:t>
          </a:r>
          <a:endParaRPr lang="en-US" sz="2000" dirty="0"/>
        </a:p>
      </dgm:t>
    </dgm:pt>
    <dgm:pt modelId="{A4563BE9-F151-4256-8B07-11B04EB50EE0}" type="parTrans" cxnId="{E31E8BFB-6FA0-4E66-BE06-6ED9A1197C37}">
      <dgm:prSet/>
      <dgm:spPr/>
      <dgm:t>
        <a:bodyPr/>
        <a:lstStyle/>
        <a:p>
          <a:endParaRPr lang="en-US"/>
        </a:p>
      </dgm:t>
    </dgm:pt>
    <dgm:pt modelId="{5F599F1D-ED41-4844-898A-99067E5F54F4}" type="sibTrans" cxnId="{E31E8BFB-6FA0-4E66-BE06-6ED9A1197C37}">
      <dgm:prSet/>
      <dgm:spPr/>
      <dgm:t>
        <a:bodyPr/>
        <a:lstStyle/>
        <a:p>
          <a:endParaRPr lang="en-US"/>
        </a:p>
      </dgm:t>
    </dgm:pt>
    <dgm:pt modelId="{4FC3F8AD-A34E-4519-B4EA-22518E838778}">
      <dgm:prSet phldrT="[Text]" custT="1"/>
      <dgm:spPr/>
      <dgm:t>
        <a:bodyPr/>
        <a:lstStyle/>
        <a:p>
          <a:pPr algn="l"/>
          <a:r>
            <a:rPr lang="en-US" sz="2000" dirty="0" smtClean="0"/>
            <a:t>Approve Invoices</a:t>
          </a:r>
          <a:endParaRPr lang="en-US" sz="2000" dirty="0"/>
        </a:p>
      </dgm:t>
    </dgm:pt>
    <dgm:pt modelId="{DCD17197-45E7-4E97-B34F-FCD5C7D32201}" type="parTrans" cxnId="{C2B7D5D9-D380-439D-9CCF-5E3EA9AADD6E}">
      <dgm:prSet/>
      <dgm:spPr/>
      <dgm:t>
        <a:bodyPr/>
        <a:lstStyle/>
        <a:p>
          <a:endParaRPr lang="en-US"/>
        </a:p>
      </dgm:t>
    </dgm:pt>
    <dgm:pt modelId="{98B1889B-EA04-40B1-BA99-2AC7B31E6604}" type="sibTrans" cxnId="{C2B7D5D9-D380-439D-9CCF-5E3EA9AADD6E}">
      <dgm:prSet/>
      <dgm:spPr/>
      <dgm:t>
        <a:bodyPr/>
        <a:lstStyle/>
        <a:p>
          <a:endParaRPr lang="en-US"/>
        </a:p>
      </dgm:t>
    </dgm:pt>
    <dgm:pt modelId="{813DF867-A34A-4A2C-8C59-E9333800693C}">
      <dgm:prSet phldrT="[Text]" custT="1"/>
      <dgm:spPr/>
      <dgm:t>
        <a:bodyPr/>
        <a:lstStyle/>
        <a:p>
          <a:pPr algn="l"/>
          <a:r>
            <a:rPr lang="en-US" sz="2000" dirty="0" smtClean="0"/>
            <a:t>Approve Payroll</a:t>
          </a:r>
          <a:endParaRPr lang="en-US" sz="2000" dirty="0"/>
        </a:p>
      </dgm:t>
    </dgm:pt>
    <dgm:pt modelId="{91CF2142-7504-45F6-ABB9-BEE9A6D06F6E}" type="parTrans" cxnId="{6FE33D74-DE73-44B0-9B86-969ACC96DCC0}">
      <dgm:prSet/>
      <dgm:spPr/>
      <dgm:t>
        <a:bodyPr/>
        <a:lstStyle/>
        <a:p>
          <a:endParaRPr lang="en-US"/>
        </a:p>
      </dgm:t>
    </dgm:pt>
    <dgm:pt modelId="{28D3E1B2-97B9-4DAD-AF51-32386DAF0CDB}" type="sibTrans" cxnId="{6FE33D74-DE73-44B0-9B86-969ACC96DCC0}">
      <dgm:prSet/>
      <dgm:spPr/>
      <dgm:t>
        <a:bodyPr/>
        <a:lstStyle/>
        <a:p>
          <a:endParaRPr lang="en-US"/>
        </a:p>
      </dgm:t>
    </dgm:pt>
    <dgm:pt modelId="{65665ACE-58AC-4F62-9F53-74AE8D53442A}">
      <dgm:prSet phldrT="[Text]" custT="1"/>
      <dgm:spPr/>
      <dgm:t>
        <a:bodyPr/>
        <a:lstStyle/>
        <a:p>
          <a:r>
            <a:rPr lang="en-US" sz="2000" dirty="0" smtClean="0"/>
            <a:t>Approve Payroll</a:t>
          </a:r>
          <a:endParaRPr lang="en-US" sz="2000" dirty="0"/>
        </a:p>
      </dgm:t>
    </dgm:pt>
    <dgm:pt modelId="{670CD9E9-328E-4FDF-A4F7-12AB0228D2DD}" type="parTrans" cxnId="{7E06646A-AE09-4BB3-AF61-26AAF8BF88B0}">
      <dgm:prSet/>
      <dgm:spPr/>
      <dgm:t>
        <a:bodyPr/>
        <a:lstStyle/>
        <a:p>
          <a:endParaRPr lang="en-US"/>
        </a:p>
      </dgm:t>
    </dgm:pt>
    <dgm:pt modelId="{3C2BBEA7-43C4-4CE3-B603-3EC8C203BECF}" type="sibTrans" cxnId="{7E06646A-AE09-4BB3-AF61-26AAF8BF88B0}">
      <dgm:prSet/>
      <dgm:spPr/>
      <dgm:t>
        <a:bodyPr/>
        <a:lstStyle/>
        <a:p>
          <a:endParaRPr lang="en-US"/>
        </a:p>
      </dgm:t>
    </dgm:pt>
    <dgm:pt modelId="{40B95625-013F-4CAE-9D33-26E2350A3B94}">
      <dgm:prSet phldrT="[Text]" custT="1"/>
      <dgm:spPr/>
      <dgm:t>
        <a:bodyPr/>
        <a:lstStyle/>
        <a:p>
          <a:pPr algn="l"/>
          <a:r>
            <a:rPr lang="en-US" sz="2000" dirty="0" smtClean="0"/>
            <a:t>Prepare Reports</a:t>
          </a:r>
          <a:endParaRPr lang="en-US" sz="2000" dirty="0"/>
        </a:p>
      </dgm:t>
    </dgm:pt>
    <dgm:pt modelId="{4147A400-C93C-434C-8422-C0C6BEDA3E1F}" type="parTrans" cxnId="{4E730E29-C938-488C-8E92-5E56601FA34A}">
      <dgm:prSet/>
      <dgm:spPr/>
      <dgm:t>
        <a:bodyPr/>
        <a:lstStyle/>
        <a:p>
          <a:endParaRPr lang="en-US"/>
        </a:p>
      </dgm:t>
    </dgm:pt>
    <dgm:pt modelId="{54569E2F-FD37-4DE2-8F8C-AA80BAE528CC}" type="sibTrans" cxnId="{4E730E29-C938-488C-8E92-5E56601FA34A}">
      <dgm:prSet/>
      <dgm:spPr/>
      <dgm:t>
        <a:bodyPr/>
        <a:lstStyle/>
        <a:p>
          <a:endParaRPr lang="en-US"/>
        </a:p>
      </dgm:t>
    </dgm:pt>
    <dgm:pt modelId="{12920D64-3B51-47F9-AB5A-EE1A58284C63}">
      <dgm:prSet phldrT="[Text]" custT="1"/>
      <dgm:spPr/>
      <dgm:t>
        <a:bodyPr/>
        <a:lstStyle/>
        <a:p>
          <a:r>
            <a:rPr lang="en-US" sz="2000" dirty="0" smtClean="0"/>
            <a:t>Sign significant contracts</a:t>
          </a:r>
          <a:endParaRPr lang="en-US" sz="2000" dirty="0"/>
        </a:p>
      </dgm:t>
    </dgm:pt>
    <dgm:pt modelId="{6A71892C-60B5-4822-885D-97D1D3D4F64F}" type="parTrans" cxnId="{2687128A-C1A4-4831-80BF-4A4364D78AEA}">
      <dgm:prSet/>
      <dgm:spPr/>
      <dgm:t>
        <a:bodyPr/>
        <a:lstStyle/>
        <a:p>
          <a:endParaRPr lang="en-US"/>
        </a:p>
      </dgm:t>
    </dgm:pt>
    <dgm:pt modelId="{1ADF6CD4-8168-4969-8149-5A617941A731}" type="sibTrans" cxnId="{2687128A-C1A4-4831-80BF-4A4364D78AEA}">
      <dgm:prSet/>
      <dgm:spPr/>
      <dgm:t>
        <a:bodyPr/>
        <a:lstStyle/>
        <a:p>
          <a:endParaRPr lang="en-US"/>
        </a:p>
      </dgm:t>
    </dgm:pt>
    <dgm:pt modelId="{ECEF0B0E-9628-4B82-BF96-0AD4E71C1558}">
      <dgm:prSet phldrT="[Text]" custT="1"/>
      <dgm:spPr/>
      <dgm:t>
        <a:bodyPr/>
        <a:lstStyle/>
        <a:p>
          <a:r>
            <a:rPr lang="en-US" sz="2000" dirty="0" smtClean="0"/>
            <a:t>Review bank reconciliations</a:t>
          </a:r>
          <a:r>
            <a:rPr lang="en-US" sz="2000" dirty="0" smtClean="0"/>
            <a:t>	</a:t>
          </a:r>
          <a:endParaRPr lang="en-US" sz="2000" dirty="0"/>
        </a:p>
      </dgm:t>
    </dgm:pt>
    <dgm:pt modelId="{12AF23D0-CAC6-4D35-9940-47F7D4897929}" type="parTrans" cxnId="{F25B6523-A1A3-41C6-A1D1-8489EECED18C}">
      <dgm:prSet/>
      <dgm:spPr/>
      <dgm:t>
        <a:bodyPr/>
        <a:lstStyle/>
        <a:p>
          <a:endParaRPr lang="en-US"/>
        </a:p>
      </dgm:t>
    </dgm:pt>
    <dgm:pt modelId="{5FAA58CA-10D5-4301-A019-F4FEA1C9E5DB}" type="sibTrans" cxnId="{F25B6523-A1A3-41C6-A1D1-8489EECED18C}">
      <dgm:prSet/>
      <dgm:spPr/>
      <dgm:t>
        <a:bodyPr/>
        <a:lstStyle/>
        <a:p>
          <a:endParaRPr lang="en-US"/>
        </a:p>
      </dgm:t>
    </dgm:pt>
    <dgm:pt modelId="{E6F681C6-9B77-43E0-9D65-17E65F5D349B}">
      <dgm:prSet phldrT="[Text]" custT="1"/>
      <dgm:spPr/>
      <dgm:t>
        <a:bodyPr/>
        <a:lstStyle/>
        <a:p>
          <a:r>
            <a:rPr lang="en-US" sz="2000" dirty="0" smtClean="0"/>
            <a:t>Review Account activity</a:t>
          </a:r>
          <a:endParaRPr lang="en-US" sz="2000" dirty="0"/>
        </a:p>
      </dgm:t>
    </dgm:pt>
    <dgm:pt modelId="{760C1D1E-5D00-4EF3-8CED-2E9319A3A9E6}" type="parTrans" cxnId="{59D0CCD4-B875-4F4E-9884-A43AB0D92C25}">
      <dgm:prSet/>
      <dgm:spPr/>
      <dgm:t>
        <a:bodyPr/>
        <a:lstStyle/>
        <a:p>
          <a:endParaRPr lang="en-US"/>
        </a:p>
      </dgm:t>
    </dgm:pt>
    <dgm:pt modelId="{09AD12DF-457F-4CEF-90CF-08F3EF8921B0}" type="sibTrans" cxnId="{59D0CCD4-B875-4F4E-9884-A43AB0D92C25}">
      <dgm:prSet/>
      <dgm:spPr/>
      <dgm:t>
        <a:bodyPr/>
        <a:lstStyle/>
        <a:p>
          <a:endParaRPr lang="en-US"/>
        </a:p>
      </dgm:t>
    </dgm:pt>
    <dgm:pt modelId="{D1728320-692A-4C32-B4F2-C3790C9FFBB7}">
      <dgm:prSet phldrT="[Text]" custT="1"/>
      <dgm:spPr/>
      <dgm:t>
        <a:bodyPr/>
        <a:lstStyle/>
        <a:p>
          <a:r>
            <a:rPr lang="en-US" sz="2000" dirty="0" smtClean="0"/>
            <a:t>Approve compensation adjustments</a:t>
          </a:r>
          <a:endParaRPr lang="en-US" sz="2000" dirty="0"/>
        </a:p>
      </dgm:t>
    </dgm:pt>
    <dgm:pt modelId="{42207F17-EE36-4483-8425-7EF7D0C81778}" type="parTrans" cxnId="{A97A1468-37F7-46B3-A815-FE84006D0D43}">
      <dgm:prSet/>
      <dgm:spPr/>
      <dgm:t>
        <a:bodyPr/>
        <a:lstStyle/>
        <a:p>
          <a:endParaRPr lang="en-US"/>
        </a:p>
      </dgm:t>
    </dgm:pt>
    <dgm:pt modelId="{53D97361-66A4-4FE5-B7C9-61AECF18C3C0}" type="sibTrans" cxnId="{A97A1468-37F7-46B3-A815-FE84006D0D43}">
      <dgm:prSet/>
      <dgm:spPr/>
      <dgm:t>
        <a:bodyPr/>
        <a:lstStyle/>
        <a:p>
          <a:endParaRPr lang="en-US"/>
        </a:p>
      </dgm:t>
    </dgm:pt>
    <dgm:pt modelId="{3793EBC9-40CE-47E1-9BF9-1A379C7FD260}">
      <dgm:prSet phldrT="[Text]" custT="1"/>
      <dgm:spPr/>
      <dgm:t>
        <a:bodyPr/>
        <a:lstStyle/>
        <a:p>
          <a:r>
            <a:rPr lang="en-US" sz="2000" dirty="0" smtClean="0"/>
            <a:t>Open mail</a:t>
          </a:r>
          <a:endParaRPr lang="en-US" sz="2000" dirty="0"/>
        </a:p>
      </dgm:t>
    </dgm:pt>
    <dgm:pt modelId="{B6EF5EE8-59F2-49EC-B951-A1F707C4EDBD}" type="parTrans" cxnId="{2295E10F-C3D3-4357-841A-377C78F8B690}">
      <dgm:prSet/>
      <dgm:spPr/>
      <dgm:t>
        <a:bodyPr/>
        <a:lstStyle/>
        <a:p>
          <a:endParaRPr lang="en-US"/>
        </a:p>
      </dgm:t>
    </dgm:pt>
    <dgm:pt modelId="{0CEE329F-711B-41BF-B247-E071340361D8}" type="sibTrans" cxnId="{2295E10F-C3D3-4357-841A-377C78F8B690}">
      <dgm:prSet/>
      <dgm:spPr/>
      <dgm:t>
        <a:bodyPr/>
        <a:lstStyle/>
        <a:p>
          <a:endParaRPr lang="en-US"/>
        </a:p>
      </dgm:t>
    </dgm:pt>
    <dgm:pt modelId="{D9753683-524E-4B54-AF06-452F50047255}">
      <dgm:prSet phldrT="[Text]" custT="1"/>
      <dgm:spPr/>
      <dgm:t>
        <a:bodyPr/>
        <a:lstStyle/>
        <a:p>
          <a:r>
            <a:rPr lang="en-US" sz="2000" dirty="0" smtClean="0"/>
            <a:t>Enter Invoices/Payments</a:t>
          </a:r>
          <a:endParaRPr lang="en-US" sz="2000" dirty="0"/>
        </a:p>
      </dgm:t>
    </dgm:pt>
    <dgm:pt modelId="{81D3D70F-5AC9-4A9B-B7EB-EC5B3E978600}" type="parTrans" cxnId="{564A585D-C955-4101-9C1F-9A9A628B2200}">
      <dgm:prSet/>
      <dgm:spPr/>
      <dgm:t>
        <a:bodyPr/>
        <a:lstStyle/>
        <a:p>
          <a:endParaRPr lang="en-US"/>
        </a:p>
      </dgm:t>
    </dgm:pt>
    <dgm:pt modelId="{D4F7B2B0-79A7-49E0-9232-4F5803AE057A}" type="sibTrans" cxnId="{564A585D-C955-4101-9C1F-9A9A628B2200}">
      <dgm:prSet/>
      <dgm:spPr/>
      <dgm:t>
        <a:bodyPr/>
        <a:lstStyle/>
        <a:p>
          <a:endParaRPr lang="en-US"/>
        </a:p>
      </dgm:t>
    </dgm:pt>
    <dgm:pt modelId="{0E1E38F6-0EB4-4842-B9B7-9CFC0FD6A162}">
      <dgm:prSet phldrT="[Text]" custT="1"/>
      <dgm:spPr/>
      <dgm:t>
        <a:bodyPr/>
        <a:lstStyle/>
        <a:p>
          <a:r>
            <a:rPr lang="en-US" sz="2000" dirty="0" smtClean="0"/>
            <a:t>Review Financial Statements</a:t>
          </a:r>
          <a:endParaRPr lang="en-US" sz="2000" dirty="0"/>
        </a:p>
      </dgm:t>
    </dgm:pt>
    <dgm:pt modelId="{44636692-6EDE-421F-9AD2-A955FBDA7927}" type="parTrans" cxnId="{51DBBBD1-6342-412A-B8C4-450A733B22A4}">
      <dgm:prSet/>
      <dgm:spPr/>
      <dgm:t>
        <a:bodyPr/>
        <a:lstStyle/>
        <a:p>
          <a:endParaRPr lang="en-US"/>
        </a:p>
      </dgm:t>
    </dgm:pt>
    <dgm:pt modelId="{DA9B7FC7-F08B-4C93-A4F2-01CA55373579}" type="sibTrans" cxnId="{51DBBBD1-6342-412A-B8C4-450A733B22A4}">
      <dgm:prSet/>
      <dgm:spPr/>
      <dgm:t>
        <a:bodyPr/>
        <a:lstStyle/>
        <a:p>
          <a:endParaRPr lang="en-US"/>
        </a:p>
      </dgm:t>
    </dgm:pt>
    <dgm:pt modelId="{FBD694CA-8BE0-49DB-AFAD-6E7035743B84}">
      <dgm:prSet phldrT="[Text]" custT="1"/>
      <dgm:spPr/>
      <dgm:t>
        <a:bodyPr/>
        <a:lstStyle/>
        <a:p>
          <a:endParaRPr lang="en-US" sz="2000" dirty="0"/>
        </a:p>
      </dgm:t>
    </dgm:pt>
    <dgm:pt modelId="{D342B635-370B-4F8A-9B39-B5ED60C2663C}" type="parTrans" cxnId="{15AD7485-71DA-443D-B254-F28AA5A69F1A}">
      <dgm:prSet/>
      <dgm:spPr/>
      <dgm:t>
        <a:bodyPr/>
        <a:lstStyle/>
        <a:p>
          <a:endParaRPr lang="en-US"/>
        </a:p>
      </dgm:t>
    </dgm:pt>
    <dgm:pt modelId="{475620AC-365A-44B6-9F9C-BC6E46825D27}" type="sibTrans" cxnId="{15AD7485-71DA-443D-B254-F28AA5A69F1A}">
      <dgm:prSet/>
      <dgm:spPr/>
      <dgm:t>
        <a:bodyPr/>
        <a:lstStyle/>
        <a:p>
          <a:endParaRPr lang="en-US"/>
        </a:p>
      </dgm:t>
    </dgm:pt>
    <dgm:pt modelId="{885B3220-4079-4A9B-969C-1257AFF645C8}" type="pres">
      <dgm:prSet presAssocID="{1A245CBE-8280-45D8-BF72-C666D6E94D63}" presName="Name0" presStyleCnt="0">
        <dgm:presLayoutVars>
          <dgm:dir/>
          <dgm:animLvl val="lvl"/>
          <dgm:resizeHandles val="exact"/>
        </dgm:presLayoutVars>
      </dgm:prSet>
      <dgm:spPr/>
      <dgm:t>
        <a:bodyPr/>
        <a:lstStyle/>
        <a:p>
          <a:endParaRPr lang="en-US"/>
        </a:p>
      </dgm:t>
    </dgm:pt>
    <dgm:pt modelId="{E4FE829D-8AC2-451E-8F1D-A0750C85FF7F}" type="pres">
      <dgm:prSet presAssocID="{57969471-5ED6-4C38-8DAE-13AE0421EEF9}" presName="linNode" presStyleCnt="0"/>
      <dgm:spPr/>
    </dgm:pt>
    <dgm:pt modelId="{C753B65C-1D54-4770-AC29-437E5B4860B4}" type="pres">
      <dgm:prSet presAssocID="{57969471-5ED6-4C38-8DAE-13AE0421EEF9}" presName="parentText" presStyleLbl="node1" presStyleIdx="0" presStyleCnt="3" custScaleX="84728" custScaleY="77543" custLinFactNeighborX="13002" custLinFactNeighborY="-3907">
        <dgm:presLayoutVars>
          <dgm:chMax val="1"/>
          <dgm:bulletEnabled val="1"/>
        </dgm:presLayoutVars>
      </dgm:prSet>
      <dgm:spPr/>
      <dgm:t>
        <a:bodyPr/>
        <a:lstStyle/>
        <a:p>
          <a:endParaRPr lang="en-US"/>
        </a:p>
      </dgm:t>
    </dgm:pt>
    <dgm:pt modelId="{EF9969F6-0F8C-4443-85FF-F3929AC0B77D}" type="pres">
      <dgm:prSet presAssocID="{57969471-5ED6-4C38-8DAE-13AE0421EEF9}" presName="descendantText" presStyleLbl="alignAccFollowNode1" presStyleIdx="0" presStyleCnt="3" custScaleX="77349" custScaleY="167333" custLinFactNeighborX="19318" custLinFactNeighborY="-16737">
        <dgm:presLayoutVars>
          <dgm:bulletEnabled val="1"/>
        </dgm:presLayoutVars>
      </dgm:prSet>
      <dgm:spPr/>
      <dgm:t>
        <a:bodyPr/>
        <a:lstStyle/>
        <a:p>
          <a:endParaRPr lang="en-US"/>
        </a:p>
      </dgm:t>
    </dgm:pt>
    <dgm:pt modelId="{7A16602B-A758-4AEA-A36E-8B4258AD9BE6}" type="pres">
      <dgm:prSet presAssocID="{F36B7535-CF4F-4574-8958-2FD637F5ED0D}" presName="sp" presStyleCnt="0"/>
      <dgm:spPr/>
    </dgm:pt>
    <dgm:pt modelId="{9BBE7A48-C098-4C00-8D14-D088597F879E}" type="pres">
      <dgm:prSet presAssocID="{4FBDBAA8-ADC0-4B10-B5CD-B939FF39BEFA}" presName="linNode" presStyleCnt="0"/>
      <dgm:spPr/>
    </dgm:pt>
    <dgm:pt modelId="{110370C0-325A-4B66-A1E0-9E368BC28770}" type="pres">
      <dgm:prSet presAssocID="{4FBDBAA8-ADC0-4B10-B5CD-B939FF39BEFA}" presName="parentText" presStyleLbl="node1" presStyleIdx="1" presStyleCnt="3" custScaleY="69674" custLinFactNeighborX="53799" custLinFactNeighborY="-4133">
        <dgm:presLayoutVars>
          <dgm:chMax val="1"/>
          <dgm:bulletEnabled val="1"/>
        </dgm:presLayoutVars>
      </dgm:prSet>
      <dgm:spPr/>
      <dgm:t>
        <a:bodyPr/>
        <a:lstStyle/>
        <a:p>
          <a:endParaRPr lang="en-US"/>
        </a:p>
      </dgm:t>
    </dgm:pt>
    <dgm:pt modelId="{562861D5-0AE7-4225-8B4B-B3DB929FCEB6}" type="pres">
      <dgm:prSet presAssocID="{4FBDBAA8-ADC0-4B10-B5CD-B939FF39BEFA}" presName="descendantText" presStyleLbl="alignAccFollowNode1" presStyleIdx="1" presStyleCnt="3" custScaleX="57125" custScaleY="143965" custLinFactNeighborX="-99960" custLinFactNeighborY="-8287">
        <dgm:presLayoutVars>
          <dgm:bulletEnabled val="1"/>
        </dgm:presLayoutVars>
      </dgm:prSet>
      <dgm:spPr/>
      <dgm:t>
        <a:bodyPr/>
        <a:lstStyle/>
        <a:p>
          <a:endParaRPr lang="en-US"/>
        </a:p>
      </dgm:t>
    </dgm:pt>
    <dgm:pt modelId="{BBA47365-7276-42B2-93F2-2865BC8DA894}" type="pres">
      <dgm:prSet presAssocID="{1FA2CAC6-E541-441D-B985-900CC8BD658C}" presName="sp" presStyleCnt="0"/>
      <dgm:spPr/>
    </dgm:pt>
    <dgm:pt modelId="{A78A40D5-FEB4-49C8-A7ED-930009406D6A}" type="pres">
      <dgm:prSet presAssocID="{189DF753-AD22-4478-BC52-00D80FE0FB6F}" presName="linNode" presStyleCnt="0"/>
      <dgm:spPr/>
    </dgm:pt>
    <dgm:pt modelId="{785E3E0A-6CA5-47E0-AD39-9569F352A130}" type="pres">
      <dgm:prSet presAssocID="{189DF753-AD22-4478-BC52-00D80FE0FB6F}" presName="parentText" presStyleLbl="node1" presStyleIdx="2" presStyleCnt="3" custScaleY="65955" custLinFactNeighborX="1632">
        <dgm:presLayoutVars>
          <dgm:chMax val="1"/>
          <dgm:bulletEnabled val="1"/>
        </dgm:presLayoutVars>
      </dgm:prSet>
      <dgm:spPr/>
      <dgm:t>
        <a:bodyPr/>
        <a:lstStyle/>
        <a:p>
          <a:endParaRPr lang="en-US"/>
        </a:p>
      </dgm:t>
    </dgm:pt>
    <dgm:pt modelId="{DB226AA6-BBD6-4016-A274-A99E80D3A4D5}" type="pres">
      <dgm:prSet presAssocID="{189DF753-AD22-4478-BC52-00D80FE0FB6F}" presName="descendantText" presStyleLbl="alignAccFollowNode1" presStyleIdx="2" presStyleCnt="3" custScaleX="60095" custScaleY="166952" custLinFactNeighborX="-1844" custLinFactNeighborY="0">
        <dgm:presLayoutVars>
          <dgm:bulletEnabled val="1"/>
        </dgm:presLayoutVars>
      </dgm:prSet>
      <dgm:spPr/>
      <dgm:t>
        <a:bodyPr/>
        <a:lstStyle/>
        <a:p>
          <a:endParaRPr lang="en-US"/>
        </a:p>
      </dgm:t>
    </dgm:pt>
  </dgm:ptLst>
  <dgm:cxnLst>
    <dgm:cxn modelId="{2356BA98-295A-4EAF-B200-D9DBA0B52F23}" type="presOf" srcId="{4FBDBAA8-ADC0-4B10-B5CD-B939FF39BEFA}" destId="{110370C0-325A-4B66-A1E0-9E368BC28770}" srcOrd="0" destOrd="0" presId="urn:microsoft.com/office/officeart/2005/8/layout/vList5"/>
    <dgm:cxn modelId="{4858B803-EAF5-4B59-A8DC-553FAD4911B5}" type="presOf" srcId="{3793EBC9-40CE-47E1-9BF9-1A379C7FD260}" destId="{DB226AA6-BBD6-4016-A274-A99E80D3A4D5}" srcOrd="0" destOrd="1" presId="urn:microsoft.com/office/officeart/2005/8/layout/vList5"/>
    <dgm:cxn modelId="{9DDF3E39-CBBB-4838-BACA-4C27D1F2058E}" srcId="{4FBDBAA8-ADC0-4B10-B5CD-B939FF39BEFA}" destId="{8FACA44E-E280-4193-AA8F-3CC2B956EBE8}" srcOrd="0" destOrd="0" parTransId="{FE2685BD-FCF2-4CE3-9757-61031F93A84C}" sibTransId="{73054B93-1C83-4061-9AC7-A2FBDF402D73}"/>
    <dgm:cxn modelId="{59D0CCD4-B875-4F4E-9884-A43AB0D92C25}" srcId="{57969471-5ED6-4C38-8DAE-13AE0421EEF9}" destId="{E6F681C6-9B77-43E0-9D65-17E65F5D349B}" srcOrd="2" destOrd="0" parTransId="{760C1D1E-5D00-4EF3-8CED-2E9319A3A9E6}" sibTransId="{09AD12DF-457F-4CEF-90CF-08F3EF8921B0}"/>
    <dgm:cxn modelId="{528D8833-0ED6-474A-9844-86AEEA6F11C0}" type="presOf" srcId="{12920D64-3B51-47F9-AB5A-EE1A58284C63}" destId="{EF9969F6-0F8C-4443-85FF-F3929AC0B77D}" srcOrd="0" destOrd="3" presId="urn:microsoft.com/office/officeart/2005/8/layout/vList5"/>
    <dgm:cxn modelId="{B7121F0A-220A-496F-8587-6CB62CDA78AF}" type="presOf" srcId="{0E1E38F6-0EB4-4842-B9B7-9CFC0FD6A162}" destId="{DB226AA6-BBD6-4016-A274-A99E80D3A4D5}" srcOrd="0" destOrd="3" presId="urn:microsoft.com/office/officeart/2005/8/layout/vList5"/>
    <dgm:cxn modelId="{5814A56D-22FC-4DD4-B9F9-99E84D9EC950}" srcId="{189DF753-AD22-4478-BC52-00D80FE0FB6F}" destId="{121107BE-4E91-4339-B749-4B3CF66A1CDB}" srcOrd="0" destOrd="0" parTransId="{2ACF3CBE-2FAF-4C48-B063-00B74317EDF0}" sibTransId="{C516B089-198D-4BFA-AEF4-2BE21E58FC4A}"/>
    <dgm:cxn modelId="{F25B6523-A1A3-41C6-A1D1-8489EECED18C}" srcId="{57969471-5ED6-4C38-8DAE-13AE0421EEF9}" destId="{ECEF0B0E-9628-4B82-BF96-0AD4E71C1558}" srcOrd="1" destOrd="0" parTransId="{12AF23D0-CAC6-4D35-9940-47F7D4897929}" sibTransId="{5FAA58CA-10D5-4301-A019-F4FEA1C9E5DB}"/>
    <dgm:cxn modelId="{6E489506-B430-401E-A317-EBD6767752C8}" type="presOf" srcId="{ECEF0B0E-9628-4B82-BF96-0AD4E71C1558}" destId="{EF9969F6-0F8C-4443-85FF-F3929AC0B77D}" srcOrd="0" destOrd="1" presId="urn:microsoft.com/office/officeart/2005/8/layout/vList5"/>
    <dgm:cxn modelId="{7E06646A-AE09-4BB3-AF61-26AAF8BF88B0}" srcId="{57969471-5ED6-4C38-8DAE-13AE0421EEF9}" destId="{65665ACE-58AC-4F62-9F53-74AE8D53442A}" srcOrd="5" destOrd="0" parTransId="{670CD9E9-328E-4FDF-A4F7-12AB0228D2DD}" sibTransId="{3C2BBEA7-43C4-4CE3-B603-3EC8C203BECF}"/>
    <dgm:cxn modelId="{C9A09F8E-FAEC-4733-BCE7-63B15040FEF4}" srcId="{1A245CBE-8280-45D8-BF72-C666D6E94D63}" destId="{57969471-5ED6-4C38-8DAE-13AE0421EEF9}" srcOrd="0" destOrd="0" parTransId="{61060517-1666-4049-B2AA-2B938AB05394}" sibTransId="{F36B7535-CF4F-4574-8958-2FD637F5ED0D}"/>
    <dgm:cxn modelId="{720D9825-01E3-4B85-83CD-DA6AF69DE0B7}" type="presOf" srcId="{189DF753-AD22-4478-BC52-00D80FE0FB6F}" destId="{785E3E0A-6CA5-47E0-AD39-9569F352A130}" srcOrd="0" destOrd="0" presId="urn:microsoft.com/office/officeart/2005/8/layout/vList5"/>
    <dgm:cxn modelId="{1E82C4B5-0381-477E-9A81-956238EB5EEE}" type="presOf" srcId="{C0146BFC-94AD-4A86-A43C-8084D0F55AA2}" destId="{562861D5-0AE7-4225-8B4B-B3DB929FCEB6}" srcOrd="0" destOrd="1" presId="urn:microsoft.com/office/officeart/2005/8/layout/vList5"/>
    <dgm:cxn modelId="{A3F2BFE3-DE37-4FD0-807C-712820B44651}" type="presOf" srcId="{121107BE-4E91-4339-B749-4B3CF66A1CDB}" destId="{DB226AA6-BBD6-4016-A274-A99E80D3A4D5}" srcOrd="0" destOrd="0" presId="urn:microsoft.com/office/officeart/2005/8/layout/vList5"/>
    <dgm:cxn modelId="{C2B7D5D9-D380-439D-9CCF-5E3EA9AADD6E}" srcId="{4FBDBAA8-ADC0-4B10-B5CD-B939FF39BEFA}" destId="{4FC3F8AD-A34E-4519-B4EA-22518E838778}" srcOrd="2" destOrd="0" parTransId="{DCD17197-45E7-4E97-B34F-FCD5C7D32201}" sibTransId="{98B1889B-EA04-40B1-BA99-2AC7B31E6604}"/>
    <dgm:cxn modelId="{F1A20452-ED30-4EB1-AFB2-F7D52FAD5B09}" type="presOf" srcId="{D9753683-524E-4B54-AF06-452F50047255}" destId="{DB226AA6-BBD6-4016-A274-A99E80D3A4D5}" srcOrd="0" destOrd="2" presId="urn:microsoft.com/office/officeart/2005/8/layout/vList5"/>
    <dgm:cxn modelId="{943233F6-9080-4E05-B072-BDB0857E83BD}" type="presOf" srcId="{D1728320-692A-4C32-B4F2-C3790C9FFBB7}" destId="{EF9969F6-0F8C-4443-85FF-F3929AC0B77D}" srcOrd="0" destOrd="4" presId="urn:microsoft.com/office/officeart/2005/8/layout/vList5"/>
    <dgm:cxn modelId="{E31E8BFB-6FA0-4E66-BE06-6ED9A1197C37}" srcId="{4FBDBAA8-ADC0-4B10-B5CD-B939FF39BEFA}" destId="{C0146BFC-94AD-4A86-A43C-8084D0F55AA2}" srcOrd="1" destOrd="0" parTransId="{A4563BE9-F151-4256-8B07-11B04EB50EE0}" sibTransId="{5F599F1D-ED41-4844-898A-99067E5F54F4}"/>
    <dgm:cxn modelId="{9E95CEEE-540D-462B-83E3-585F32B134B3}" srcId="{57969471-5ED6-4C38-8DAE-13AE0421EEF9}" destId="{0544486A-3A06-4BC7-BD03-F1AE24269929}" srcOrd="0" destOrd="0" parTransId="{41FFFB2F-13BB-4C22-82BE-063BACE40200}" sibTransId="{B1E9558B-B8E7-48E3-8A6D-C15F2E32C58C}"/>
    <dgm:cxn modelId="{2295E10F-C3D3-4357-841A-377C78F8B690}" srcId="{189DF753-AD22-4478-BC52-00D80FE0FB6F}" destId="{3793EBC9-40CE-47E1-9BF9-1A379C7FD260}" srcOrd="1" destOrd="0" parTransId="{B6EF5EE8-59F2-49EC-B951-A1F707C4EDBD}" sibTransId="{0CEE329F-711B-41BF-B247-E071340361D8}"/>
    <dgm:cxn modelId="{BC6BD9D8-A8B7-4E69-A298-04B6E39FE108}" type="presOf" srcId="{4FC3F8AD-A34E-4519-B4EA-22518E838778}" destId="{562861D5-0AE7-4225-8B4B-B3DB929FCEB6}" srcOrd="0" destOrd="2" presId="urn:microsoft.com/office/officeart/2005/8/layout/vList5"/>
    <dgm:cxn modelId="{2687128A-C1A4-4831-80BF-4A4364D78AEA}" srcId="{57969471-5ED6-4C38-8DAE-13AE0421EEF9}" destId="{12920D64-3B51-47F9-AB5A-EE1A58284C63}" srcOrd="3" destOrd="0" parTransId="{6A71892C-60B5-4822-885D-97D1D3D4F64F}" sibTransId="{1ADF6CD4-8168-4969-8149-5A617941A731}"/>
    <dgm:cxn modelId="{15AD7485-71DA-443D-B254-F28AA5A69F1A}" srcId="{189DF753-AD22-4478-BC52-00D80FE0FB6F}" destId="{FBD694CA-8BE0-49DB-AFAD-6E7035743B84}" srcOrd="4" destOrd="0" parTransId="{D342B635-370B-4F8A-9B39-B5ED60C2663C}" sibTransId="{475620AC-365A-44B6-9F9C-BC6E46825D27}"/>
    <dgm:cxn modelId="{51DBBBD1-6342-412A-B8C4-450A733B22A4}" srcId="{189DF753-AD22-4478-BC52-00D80FE0FB6F}" destId="{0E1E38F6-0EB4-4842-B9B7-9CFC0FD6A162}" srcOrd="3" destOrd="0" parTransId="{44636692-6EDE-421F-9AD2-A955FBDA7927}" sibTransId="{DA9B7FC7-F08B-4C93-A4F2-01CA55373579}"/>
    <dgm:cxn modelId="{4E730E29-C938-488C-8E92-5E56601FA34A}" srcId="{4FBDBAA8-ADC0-4B10-B5CD-B939FF39BEFA}" destId="{40B95625-013F-4CAE-9D33-26E2350A3B94}" srcOrd="4" destOrd="0" parTransId="{4147A400-C93C-434C-8422-C0C6BEDA3E1F}" sibTransId="{54569E2F-FD37-4DE2-8F8C-AA80BAE528CC}"/>
    <dgm:cxn modelId="{0E8D9548-98D0-4C29-83FD-01A61CB368CB}" type="presOf" srcId="{813DF867-A34A-4A2C-8C59-E9333800693C}" destId="{562861D5-0AE7-4225-8B4B-B3DB929FCEB6}" srcOrd="0" destOrd="3" presId="urn:microsoft.com/office/officeart/2005/8/layout/vList5"/>
    <dgm:cxn modelId="{AF0700AE-20A8-4B55-AB37-1B6CA65D62EC}" type="presOf" srcId="{0544486A-3A06-4BC7-BD03-F1AE24269929}" destId="{EF9969F6-0F8C-4443-85FF-F3929AC0B77D}" srcOrd="0" destOrd="0" presId="urn:microsoft.com/office/officeart/2005/8/layout/vList5"/>
    <dgm:cxn modelId="{A7DA4E83-1098-4CEA-92FE-198652539B93}" type="presOf" srcId="{8FACA44E-E280-4193-AA8F-3CC2B956EBE8}" destId="{562861D5-0AE7-4225-8B4B-B3DB929FCEB6}" srcOrd="0" destOrd="0" presId="urn:microsoft.com/office/officeart/2005/8/layout/vList5"/>
    <dgm:cxn modelId="{14BC4B4C-1D79-4909-894D-AEF45B08814F}" type="presOf" srcId="{40B95625-013F-4CAE-9D33-26E2350A3B94}" destId="{562861D5-0AE7-4225-8B4B-B3DB929FCEB6}" srcOrd="0" destOrd="4" presId="urn:microsoft.com/office/officeart/2005/8/layout/vList5"/>
    <dgm:cxn modelId="{B326CDC6-E820-4C69-AAE3-2580614C2324}" type="presOf" srcId="{65665ACE-58AC-4F62-9F53-74AE8D53442A}" destId="{EF9969F6-0F8C-4443-85FF-F3929AC0B77D}" srcOrd="0" destOrd="5" presId="urn:microsoft.com/office/officeart/2005/8/layout/vList5"/>
    <dgm:cxn modelId="{A97A1468-37F7-46B3-A815-FE84006D0D43}" srcId="{57969471-5ED6-4C38-8DAE-13AE0421EEF9}" destId="{D1728320-692A-4C32-B4F2-C3790C9FFBB7}" srcOrd="4" destOrd="0" parTransId="{42207F17-EE36-4483-8425-7EF7D0C81778}" sibTransId="{53D97361-66A4-4FE5-B7C9-61AECF18C3C0}"/>
    <dgm:cxn modelId="{1C439774-B24B-4675-B9A1-0D4E1E47A07C}" type="presOf" srcId="{57969471-5ED6-4C38-8DAE-13AE0421EEF9}" destId="{C753B65C-1D54-4770-AC29-437E5B4860B4}" srcOrd="0" destOrd="0" presId="urn:microsoft.com/office/officeart/2005/8/layout/vList5"/>
    <dgm:cxn modelId="{6FA15113-7F00-4C7F-9BF2-993FB81CF9EF}" srcId="{1A245CBE-8280-45D8-BF72-C666D6E94D63}" destId="{4FBDBAA8-ADC0-4B10-B5CD-B939FF39BEFA}" srcOrd="1" destOrd="0" parTransId="{46F3162D-A4C9-4CFA-8129-20A3860F4413}" sibTransId="{1FA2CAC6-E541-441D-B985-900CC8BD658C}"/>
    <dgm:cxn modelId="{CB7E3F6B-8115-4F2D-9C77-B126BF12B6A1}" type="presOf" srcId="{FBD694CA-8BE0-49DB-AFAD-6E7035743B84}" destId="{DB226AA6-BBD6-4016-A274-A99E80D3A4D5}" srcOrd="0" destOrd="4" presId="urn:microsoft.com/office/officeart/2005/8/layout/vList5"/>
    <dgm:cxn modelId="{6FE33D74-DE73-44B0-9B86-969ACC96DCC0}" srcId="{4FBDBAA8-ADC0-4B10-B5CD-B939FF39BEFA}" destId="{813DF867-A34A-4A2C-8C59-E9333800693C}" srcOrd="3" destOrd="0" parTransId="{91CF2142-7504-45F6-ABB9-BEE9A6D06F6E}" sibTransId="{28D3E1B2-97B9-4DAD-AF51-32386DAF0CDB}"/>
    <dgm:cxn modelId="{9D916208-0424-4E4E-9D95-0E851F973ABD}" type="presOf" srcId="{1A245CBE-8280-45D8-BF72-C666D6E94D63}" destId="{885B3220-4079-4A9B-969C-1257AFF645C8}" srcOrd="0" destOrd="0" presId="urn:microsoft.com/office/officeart/2005/8/layout/vList5"/>
    <dgm:cxn modelId="{F785542A-BBF2-49D1-AAF7-6088D09685AC}" type="presOf" srcId="{E6F681C6-9B77-43E0-9D65-17E65F5D349B}" destId="{EF9969F6-0F8C-4443-85FF-F3929AC0B77D}" srcOrd="0" destOrd="2" presId="urn:microsoft.com/office/officeart/2005/8/layout/vList5"/>
    <dgm:cxn modelId="{6912AC5B-EDAF-406A-9CF8-1121D2B8084B}" srcId="{1A245CBE-8280-45D8-BF72-C666D6E94D63}" destId="{189DF753-AD22-4478-BC52-00D80FE0FB6F}" srcOrd="2" destOrd="0" parTransId="{80B86F36-0A54-49D8-8D46-8B9F7C88AC42}" sibTransId="{93F9A808-0A49-45CC-9506-72AED464A3EE}"/>
    <dgm:cxn modelId="{564A585D-C955-4101-9C1F-9A9A628B2200}" srcId="{189DF753-AD22-4478-BC52-00D80FE0FB6F}" destId="{D9753683-524E-4B54-AF06-452F50047255}" srcOrd="2" destOrd="0" parTransId="{81D3D70F-5AC9-4A9B-B7EB-EC5B3E978600}" sibTransId="{D4F7B2B0-79A7-49E0-9232-4F5803AE057A}"/>
    <dgm:cxn modelId="{95CB7DF4-A467-49C7-ACB9-9F3176B34344}" type="presParOf" srcId="{885B3220-4079-4A9B-969C-1257AFF645C8}" destId="{E4FE829D-8AC2-451E-8F1D-A0750C85FF7F}" srcOrd="0" destOrd="0" presId="urn:microsoft.com/office/officeart/2005/8/layout/vList5"/>
    <dgm:cxn modelId="{22518AA5-8321-4D11-8A01-376EF9CE74DC}" type="presParOf" srcId="{E4FE829D-8AC2-451E-8F1D-A0750C85FF7F}" destId="{C753B65C-1D54-4770-AC29-437E5B4860B4}" srcOrd="0" destOrd="0" presId="urn:microsoft.com/office/officeart/2005/8/layout/vList5"/>
    <dgm:cxn modelId="{62CDE0F1-9F4A-4C44-BA59-28C7A33E5F4D}" type="presParOf" srcId="{E4FE829D-8AC2-451E-8F1D-A0750C85FF7F}" destId="{EF9969F6-0F8C-4443-85FF-F3929AC0B77D}" srcOrd="1" destOrd="0" presId="urn:microsoft.com/office/officeart/2005/8/layout/vList5"/>
    <dgm:cxn modelId="{C3FFD30D-CEF0-4042-B679-374BF94147E1}" type="presParOf" srcId="{885B3220-4079-4A9B-969C-1257AFF645C8}" destId="{7A16602B-A758-4AEA-A36E-8B4258AD9BE6}" srcOrd="1" destOrd="0" presId="urn:microsoft.com/office/officeart/2005/8/layout/vList5"/>
    <dgm:cxn modelId="{C9C755A9-78A4-4569-95AC-4A712C447E7E}" type="presParOf" srcId="{885B3220-4079-4A9B-969C-1257AFF645C8}" destId="{9BBE7A48-C098-4C00-8D14-D088597F879E}" srcOrd="2" destOrd="0" presId="urn:microsoft.com/office/officeart/2005/8/layout/vList5"/>
    <dgm:cxn modelId="{8763718C-1BE8-4C25-B0D0-D4E6397C96AA}" type="presParOf" srcId="{9BBE7A48-C098-4C00-8D14-D088597F879E}" destId="{110370C0-325A-4B66-A1E0-9E368BC28770}" srcOrd="0" destOrd="0" presId="urn:microsoft.com/office/officeart/2005/8/layout/vList5"/>
    <dgm:cxn modelId="{CD58479F-2FC2-4CC6-A5CA-0156EDDB4520}" type="presParOf" srcId="{9BBE7A48-C098-4C00-8D14-D088597F879E}" destId="{562861D5-0AE7-4225-8B4B-B3DB929FCEB6}" srcOrd="1" destOrd="0" presId="urn:microsoft.com/office/officeart/2005/8/layout/vList5"/>
    <dgm:cxn modelId="{8C488EBC-D341-47CA-9B3C-3996974A790E}" type="presParOf" srcId="{885B3220-4079-4A9B-969C-1257AFF645C8}" destId="{BBA47365-7276-42B2-93F2-2865BC8DA894}" srcOrd="3" destOrd="0" presId="urn:microsoft.com/office/officeart/2005/8/layout/vList5"/>
    <dgm:cxn modelId="{4F4F6A24-5078-4A4B-BCC7-C9ECBE90BBBD}" type="presParOf" srcId="{885B3220-4079-4A9B-969C-1257AFF645C8}" destId="{A78A40D5-FEB4-49C8-A7ED-930009406D6A}" srcOrd="4" destOrd="0" presId="urn:microsoft.com/office/officeart/2005/8/layout/vList5"/>
    <dgm:cxn modelId="{717C272C-8D5E-4AFF-A68B-04935AF55944}" type="presParOf" srcId="{A78A40D5-FEB4-49C8-A7ED-930009406D6A}" destId="{785E3E0A-6CA5-47E0-AD39-9569F352A130}" srcOrd="0" destOrd="0" presId="urn:microsoft.com/office/officeart/2005/8/layout/vList5"/>
    <dgm:cxn modelId="{9C31F0DF-B1C3-4F02-B067-B7C0E007A82A}" type="presParOf" srcId="{A78A40D5-FEB4-49C8-A7ED-930009406D6A}" destId="{DB226AA6-BBD6-4016-A274-A99E80D3A4D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131DE7-587B-4FE8-8CA7-8C48B607F4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6FFDB13-225B-4FC3-B723-0C4A5980729A}">
      <dgm:prSet phldrT="[Text]" custT="1"/>
      <dgm:spPr/>
      <dgm:t>
        <a:bodyPr/>
        <a:lstStyle/>
        <a:p>
          <a:r>
            <a:rPr lang="en-US" sz="2400" dirty="0" smtClean="0">
              <a:solidFill>
                <a:schemeClr val="accent2">
                  <a:lumMod val="75000"/>
                </a:schemeClr>
              </a:solidFill>
            </a:rPr>
            <a:t>Don’t try and keep it “In House”</a:t>
          </a:r>
          <a:endParaRPr lang="en-US" sz="2400" dirty="0">
            <a:solidFill>
              <a:schemeClr val="accent2">
                <a:lumMod val="75000"/>
              </a:schemeClr>
            </a:solidFill>
          </a:endParaRPr>
        </a:p>
      </dgm:t>
    </dgm:pt>
    <dgm:pt modelId="{F8EE96E0-B474-4CA5-B636-BF62570F1818}" type="parTrans" cxnId="{13AA27E1-C211-4A0F-8166-A7CB9204828D}">
      <dgm:prSet/>
      <dgm:spPr/>
      <dgm:t>
        <a:bodyPr/>
        <a:lstStyle/>
        <a:p>
          <a:endParaRPr lang="en-US"/>
        </a:p>
      </dgm:t>
    </dgm:pt>
    <dgm:pt modelId="{5FE02704-F6C9-4850-9C37-DCEA1E0A745F}" type="sibTrans" cxnId="{13AA27E1-C211-4A0F-8166-A7CB9204828D}">
      <dgm:prSet/>
      <dgm:spPr/>
      <dgm:t>
        <a:bodyPr/>
        <a:lstStyle/>
        <a:p>
          <a:endParaRPr lang="en-US"/>
        </a:p>
      </dgm:t>
    </dgm:pt>
    <dgm:pt modelId="{2DB1B408-A2FF-4913-98F0-B70FA85236DE}">
      <dgm:prSet phldrT="[Text]" custT="1"/>
      <dgm:spPr/>
      <dgm:t>
        <a:bodyPr/>
        <a:lstStyle/>
        <a:p>
          <a:r>
            <a:rPr lang="en-US" sz="2400" dirty="0" smtClean="0">
              <a:solidFill>
                <a:schemeClr val="accent2">
                  <a:lumMod val="75000"/>
                </a:schemeClr>
              </a:solidFill>
            </a:rPr>
            <a:t>Act Quickly and Fairly</a:t>
          </a:r>
          <a:endParaRPr lang="en-US" sz="2400" dirty="0">
            <a:solidFill>
              <a:schemeClr val="accent2">
                <a:lumMod val="75000"/>
              </a:schemeClr>
            </a:solidFill>
          </a:endParaRPr>
        </a:p>
      </dgm:t>
    </dgm:pt>
    <dgm:pt modelId="{828A0155-3395-4DFF-A7B1-3BCC3A49E5BF}" type="parTrans" cxnId="{A095EC75-3A09-4092-8311-1B0E30801185}">
      <dgm:prSet/>
      <dgm:spPr/>
      <dgm:t>
        <a:bodyPr/>
        <a:lstStyle/>
        <a:p>
          <a:endParaRPr lang="en-US"/>
        </a:p>
      </dgm:t>
    </dgm:pt>
    <dgm:pt modelId="{FB4302FE-D840-4DCC-87E5-14502B77C4DB}" type="sibTrans" cxnId="{A095EC75-3A09-4092-8311-1B0E30801185}">
      <dgm:prSet/>
      <dgm:spPr/>
      <dgm:t>
        <a:bodyPr/>
        <a:lstStyle/>
        <a:p>
          <a:endParaRPr lang="en-US"/>
        </a:p>
      </dgm:t>
    </dgm:pt>
    <dgm:pt modelId="{88C9FE92-5E6F-43E1-83FB-38771E7EDC1B}">
      <dgm:prSet phldrT="[Text]" custT="1"/>
      <dgm:spPr/>
      <dgm:t>
        <a:bodyPr/>
        <a:lstStyle/>
        <a:p>
          <a:r>
            <a:rPr lang="en-US" sz="2400" dirty="0" smtClean="0">
              <a:solidFill>
                <a:schemeClr val="accent2">
                  <a:lumMod val="75000"/>
                </a:schemeClr>
              </a:solidFill>
            </a:rPr>
            <a:t>Use Outsiders to Investigate</a:t>
          </a:r>
          <a:endParaRPr lang="en-US" sz="2400" dirty="0">
            <a:solidFill>
              <a:schemeClr val="accent2">
                <a:lumMod val="75000"/>
              </a:schemeClr>
            </a:solidFill>
          </a:endParaRPr>
        </a:p>
      </dgm:t>
    </dgm:pt>
    <dgm:pt modelId="{637EE001-611D-4B2C-A802-AD20EF4E2884}" type="parTrans" cxnId="{75D2D1A8-32F4-4923-883A-B3436BF204D0}">
      <dgm:prSet/>
      <dgm:spPr/>
      <dgm:t>
        <a:bodyPr/>
        <a:lstStyle/>
        <a:p>
          <a:endParaRPr lang="en-US"/>
        </a:p>
      </dgm:t>
    </dgm:pt>
    <dgm:pt modelId="{A3067D43-0BAA-4696-A29F-C652D5CEF97B}" type="sibTrans" cxnId="{75D2D1A8-32F4-4923-883A-B3436BF204D0}">
      <dgm:prSet/>
      <dgm:spPr/>
      <dgm:t>
        <a:bodyPr/>
        <a:lstStyle/>
        <a:p>
          <a:endParaRPr lang="en-US"/>
        </a:p>
      </dgm:t>
    </dgm:pt>
    <dgm:pt modelId="{A7CF208D-C45B-4C2D-9E70-9BDF669D69CC}">
      <dgm:prSet phldrT="[Text]" custT="1"/>
      <dgm:spPr/>
      <dgm:t>
        <a:bodyPr/>
        <a:lstStyle/>
        <a:p>
          <a:r>
            <a:rPr lang="en-US" sz="2400" dirty="0" smtClean="0">
              <a:solidFill>
                <a:schemeClr val="accent2">
                  <a:lumMod val="75000"/>
                </a:schemeClr>
              </a:solidFill>
            </a:rPr>
            <a:t>Document Everything in Writing</a:t>
          </a:r>
          <a:endParaRPr lang="en-US" sz="2400" dirty="0">
            <a:solidFill>
              <a:schemeClr val="accent2">
                <a:lumMod val="75000"/>
              </a:schemeClr>
            </a:solidFill>
          </a:endParaRPr>
        </a:p>
      </dgm:t>
    </dgm:pt>
    <dgm:pt modelId="{5A692EE0-4250-41C5-98B6-183C7D787EA7}" type="parTrans" cxnId="{AE631551-A042-4D36-B612-9C9CFB8F201D}">
      <dgm:prSet/>
      <dgm:spPr/>
      <dgm:t>
        <a:bodyPr/>
        <a:lstStyle/>
        <a:p>
          <a:endParaRPr lang="en-US"/>
        </a:p>
      </dgm:t>
    </dgm:pt>
    <dgm:pt modelId="{4330DE7D-833C-4756-8D88-97D42948ED01}" type="sibTrans" cxnId="{AE631551-A042-4D36-B612-9C9CFB8F201D}">
      <dgm:prSet/>
      <dgm:spPr/>
      <dgm:t>
        <a:bodyPr/>
        <a:lstStyle/>
        <a:p>
          <a:endParaRPr lang="en-US"/>
        </a:p>
      </dgm:t>
    </dgm:pt>
    <dgm:pt modelId="{04A952E8-FBDD-4590-9E2B-FC41C01893AC}">
      <dgm:prSet phldrT="[Text]" custT="1"/>
      <dgm:spPr/>
      <dgm:t>
        <a:bodyPr/>
        <a:lstStyle/>
        <a:p>
          <a:r>
            <a:rPr lang="en-US" sz="2400" dirty="0" smtClean="0">
              <a:solidFill>
                <a:schemeClr val="accent2">
                  <a:lumMod val="75000"/>
                </a:schemeClr>
              </a:solidFill>
            </a:rPr>
            <a:t>Review Where the System Broke Down</a:t>
          </a:r>
          <a:endParaRPr lang="en-US" sz="2400" dirty="0">
            <a:solidFill>
              <a:schemeClr val="accent2">
                <a:lumMod val="75000"/>
              </a:schemeClr>
            </a:solidFill>
          </a:endParaRPr>
        </a:p>
      </dgm:t>
    </dgm:pt>
    <dgm:pt modelId="{4080229B-F624-499B-9BAC-3213E90F7D1B}" type="parTrans" cxnId="{EE68D9B2-41B6-466D-A5B1-CE4D01D37789}">
      <dgm:prSet/>
      <dgm:spPr/>
      <dgm:t>
        <a:bodyPr/>
        <a:lstStyle/>
        <a:p>
          <a:endParaRPr lang="en-US"/>
        </a:p>
      </dgm:t>
    </dgm:pt>
    <dgm:pt modelId="{E88A1C1F-C7E5-4A89-8DAF-C7249AD78C62}" type="sibTrans" cxnId="{EE68D9B2-41B6-466D-A5B1-CE4D01D37789}">
      <dgm:prSet/>
      <dgm:spPr/>
      <dgm:t>
        <a:bodyPr/>
        <a:lstStyle/>
        <a:p>
          <a:endParaRPr lang="en-US"/>
        </a:p>
      </dgm:t>
    </dgm:pt>
    <dgm:pt modelId="{55F39F7B-7919-4B62-ADE0-F0C03DB426EC}">
      <dgm:prSet phldrT="[Text]" custT="1"/>
      <dgm:spPr/>
      <dgm:t>
        <a:bodyPr/>
        <a:lstStyle/>
        <a:p>
          <a:r>
            <a:rPr lang="en-US" sz="2400" dirty="0" smtClean="0">
              <a:solidFill>
                <a:schemeClr val="accent2">
                  <a:lumMod val="75000"/>
                </a:schemeClr>
              </a:solidFill>
            </a:rPr>
            <a:t>Communicate with Your Supporters</a:t>
          </a:r>
          <a:endParaRPr lang="en-US" sz="2400" dirty="0">
            <a:solidFill>
              <a:schemeClr val="accent2">
                <a:lumMod val="75000"/>
              </a:schemeClr>
            </a:solidFill>
          </a:endParaRPr>
        </a:p>
      </dgm:t>
    </dgm:pt>
    <dgm:pt modelId="{03F5CD76-2412-4300-89BF-7CBE2EE7D85D}" type="parTrans" cxnId="{97BFBEBF-7468-4739-82FC-41EE4890F2AC}">
      <dgm:prSet/>
      <dgm:spPr/>
      <dgm:t>
        <a:bodyPr/>
        <a:lstStyle/>
        <a:p>
          <a:endParaRPr lang="en-US"/>
        </a:p>
      </dgm:t>
    </dgm:pt>
    <dgm:pt modelId="{4DF84ED9-0F21-4DD5-9EB1-7F60DA37EDA3}" type="sibTrans" cxnId="{97BFBEBF-7468-4739-82FC-41EE4890F2AC}">
      <dgm:prSet/>
      <dgm:spPr/>
      <dgm:t>
        <a:bodyPr/>
        <a:lstStyle/>
        <a:p>
          <a:endParaRPr lang="en-US"/>
        </a:p>
      </dgm:t>
    </dgm:pt>
    <dgm:pt modelId="{50874AC7-7524-4831-9550-A3FB11FB60FC}" type="pres">
      <dgm:prSet presAssocID="{54131DE7-587B-4FE8-8CA7-8C48B607F4F7}" presName="linear" presStyleCnt="0">
        <dgm:presLayoutVars>
          <dgm:dir/>
          <dgm:animLvl val="lvl"/>
          <dgm:resizeHandles val="exact"/>
        </dgm:presLayoutVars>
      </dgm:prSet>
      <dgm:spPr/>
    </dgm:pt>
    <dgm:pt modelId="{5A68BBC8-0A93-481E-821F-B5F9E78B3A9F}" type="pres">
      <dgm:prSet presAssocID="{C6FFDB13-225B-4FC3-B723-0C4A5980729A}" presName="parentLin" presStyleCnt="0"/>
      <dgm:spPr/>
    </dgm:pt>
    <dgm:pt modelId="{3DAD7EE8-BF33-4573-8A4E-0BCBFDE91450}" type="pres">
      <dgm:prSet presAssocID="{C6FFDB13-225B-4FC3-B723-0C4A5980729A}" presName="parentLeftMargin" presStyleLbl="node1" presStyleIdx="0" presStyleCnt="6"/>
      <dgm:spPr/>
    </dgm:pt>
    <dgm:pt modelId="{9CD80437-E014-4344-9976-7D1E9FCC0039}" type="pres">
      <dgm:prSet presAssocID="{C6FFDB13-225B-4FC3-B723-0C4A5980729A}" presName="parentText" presStyleLbl="node1" presStyleIdx="0" presStyleCnt="6" custScaleX="86893" custScaleY="86859" custLinFactX="11499" custLinFactNeighborX="100000" custLinFactNeighborY="-20169">
        <dgm:presLayoutVars>
          <dgm:chMax val="0"/>
          <dgm:bulletEnabled val="1"/>
        </dgm:presLayoutVars>
      </dgm:prSet>
      <dgm:spPr/>
      <dgm:t>
        <a:bodyPr/>
        <a:lstStyle/>
        <a:p>
          <a:endParaRPr lang="en-US"/>
        </a:p>
      </dgm:t>
    </dgm:pt>
    <dgm:pt modelId="{39BB4C09-969C-4B13-AFA9-DD34F6ACAA90}" type="pres">
      <dgm:prSet presAssocID="{C6FFDB13-225B-4FC3-B723-0C4A5980729A}" presName="negativeSpace" presStyleCnt="0"/>
      <dgm:spPr/>
    </dgm:pt>
    <dgm:pt modelId="{8CAAAB4A-5C81-4550-BCDF-2A4357F4FD0A}" type="pres">
      <dgm:prSet presAssocID="{C6FFDB13-225B-4FC3-B723-0C4A5980729A}" presName="childText" presStyleLbl="conFgAcc1" presStyleIdx="0" presStyleCnt="6" custScaleY="100691">
        <dgm:presLayoutVars>
          <dgm:bulletEnabled val="1"/>
        </dgm:presLayoutVars>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FBC79761-D555-49D3-81A5-C23273FA5B29}" type="pres">
      <dgm:prSet presAssocID="{5FE02704-F6C9-4850-9C37-DCEA1E0A745F}" presName="spaceBetweenRectangles" presStyleCnt="0"/>
      <dgm:spPr/>
    </dgm:pt>
    <dgm:pt modelId="{4C021E17-8959-41F8-AB27-2F7EE0169BED}" type="pres">
      <dgm:prSet presAssocID="{2DB1B408-A2FF-4913-98F0-B70FA85236DE}" presName="parentLin" presStyleCnt="0"/>
      <dgm:spPr/>
    </dgm:pt>
    <dgm:pt modelId="{2B65714F-FE6F-4824-BC5E-4F9CE9C00FD0}" type="pres">
      <dgm:prSet presAssocID="{2DB1B408-A2FF-4913-98F0-B70FA85236DE}" presName="parentLeftMargin" presStyleLbl="node1" presStyleIdx="0" presStyleCnt="6"/>
      <dgm:spPr/>
    </dgm:pt>
    <dgm:pt modelId="{F22D90D7-00CA-40DA-9C24-C1E835A96F07}" type="pres">
      <dgm:prSet presAssocID="{2DB1B408-A2FF-4913-98F0-B70FA85236DE}" presName="parentText" presStyleLbl="node1" presStyleIdx="1" presStyleCnt="6" custScaleX="59269" custScaleY="91504" custLinFactX="24503" custLinFactNeighborX="100000" custLinFactNeighborY="-2101">
        <dgm:presLayoutVars>
          <dgm:chMax val="0"/>
          <dgm:bulletEnabled val="1"/>
        </dgm:presLayoutVars>
      </dgm:prSet>
      <dgm:spPr/>
      <dgm:t>
        <a:bodyPr/>
        <a:lstStyle/>
        <a:p>
          <a:endParaRPr lang="en-US"/>
        </a:p>
      </dgm:t>
    </dgm:pt>
    <dgm:pt modelId="{5C31B95F-5A79-45E2-9701-1211CCA0C5D2}" type="pres">
      <dgm:prSet presAssocID="{2DB1B408-A2FF-4913-98F0-B70FA85236DE}" presName="negativeSpace" presStyleCnt="0"/>
      <dgm:spPr/>
    </dgm:pt>
    <dgm:pt modelId="{FC98930B-F042-4F0D-B4A6-94ADFCB6BE89}" type="pres">
      <dgm:prSet presAssocID="{2DB1B408-A2FF-4913-98F0-B70FA85236DE}" presName="childText" presStyleLbl="conFgAcc1" presStyleIdx="1" presStyleCnt="6" custScaleY="99291">
        <dgm:presLayoutVars>
          <dgm:bulletEnabled val="1"/>
        </dgm:presLayoutVars>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05FD98B6-1B1E-4353-B01D-0390C4AB5404}" type="pres">
      <dgm:prSet presAssocID="{FB4302FE-D840-4DCC-87E5-14502B77C4DB}" presName="spaceBetweenRectangles" presStyleCnt="0"/>
      <dgm:spPr/>
    </dgm:pt>
    <dgm:pt modelId="{1240C1F1-5304-45EC-87B5-ED49EF3B8E84}" type="pres">
      <dgm:prSet presAssocID="{88C9FE92-5E6F-43E1-83FB-38771E7EDC1B}" presName="parentLin" presStyleCnt="0"/>
      <dgm:spPr/>
    </dgm:pt>
    <dgm:pt modelId="{9FCCE2FF-DCE4-44E0-B599-5C5F1CE278F8}" type="pres">
      <dgm:prSet presAssocID="{88C9FE92-5E6F-43E1-83FB-38771E7EDC1B}" presName="parentLeftMargin" presStyleLbl="node1" presStyleIdx="1" presStyleCnt="6"/>
      <dgm:spPr/>
    </dgm:pt>
    <dgm:pt modelId="{DE960B53-0463-4760-8ED6-A7058CD70828}" type="pres">
      <dgm:prSet presAssocID="{88C9FE92-5E6F-43E1-83FB-38771E7EDC1B}" presName="parentText" presStyleLbl="node1" presStyleIdx="2" presStyleCnt="6" custScaleX="72115" custScaleY="66504" custLinFactX="19359" custLinFactNeighborX="100000" custLinFactNeighborY="6723">
        <dgm:presLayoutVars>
          <dgm:chMax val="0"/>
          <dgm:bulletEnabled val="1"/>
        </dgm:presLayoutVars>
      </dgm:prSet>
      <dgm:spPr/>
    </dgm:pt>
    <dgm:pt modelId="{50B1F949-9A40-4745-9054-95740C28CD16}" type="pres">
      <dgm:prSet presAssocID="{88C9FE92-5E6F-43E1-83FB-38771E7EDC1B}" presName="negativeSpace" presStyleCnt="0"/>
      <dgm:spPr/>
    </dgm:pt>
    <dgm:pt modelId="{6D579586-BE57-4B3F-9067-A68FAA3EF1AB}" type="pres">
      <dgm:prSet presAssocID="{88C9FE92-5E6F-43E1-83FB-38771E7EDC1B}" presName="childText" presStyleLbl="conFgAcc1" presStyleIdx="2" presStyleCnt="6">
        <dgm:presLayoutVars>
          <dgm:bulletEnabled val="1"/>
        </dgm:presLayoutVars>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47E48DA6-A382-4BB0-9D42-332323B77E06}" type="pres">
      <dgm:prSet presAssocID="{A3067D43-0BAA-4696-A29F-C652D5CEF97B}" presName="spaceBetweenRectangles" presStyleCnt="0"/>
      <dgm:spPr/>
    </dgm:pt>
    <dgm:pt modelId="{3C8DDC6F-7F8E-4FBF-BE17-0496FBFE54FD}" type="pres">
      <dgm:prSet presAssocID="{A7CF208D-C45B-4C2D-9E70-9BDF669D69CC}" presName="parentLin" presStyleCnt="0"/>
      <dgm:spPr/>
    </dgm:pt>
    <dgm:pt modelId="{6B359D31-2ADF-497B-B4D4-DF983B0373C7}" type="pres">
      <dgm:prSet presAssocID="{A7CF208D-C45B-4C2D-9E70-9BDF669D69CC}" presName="parentLeftMargin" presStyleLbl="node1" presStyleIdx="2" presStyleCnt="6"/>
      <dgm:spPr/>
    </dgm:pt>
    <dgm:pt modelId="{9171BB2C-0398-45EE-9871-C427A3EA4BBD}" type="pres">
      <dgm:prSet presAssocID="{A7CF208D-C45B-4C2D-9E70-9BDF669D69CC}" presName="parentText" presStyleLbl="node1" presStyleIdx="3" presStyleCnt="6" custScaleX="81200" custLinFactX="16512" custLinFactNeighborX="100000" custLinFactNeighborY="-6723">
        <dgm:presLayoutVars>
          <dgm:chMax val="0"/>
          <dgm:bulletEnabled val="1"/>
        </dgm:presLayoutVars>
      </dgm:prSet>
      <dgm:spPr/>
    </dgm:pt>
    <dgm:pt modelId="{E6ABBD9D-2731-44D4-A59C-6DC74D8B2D86}" type="pres">
      <dgm:prSet presAssocID="{A7CF208D-C45B-4C2D-9E70-9BDF669D69CC}" presName="negativeSpace" presStyleCnt="0"/>
      <dgm:spPr/>
    </dgm:pt>
    <dgm:pt modelId="{419CD9E5-A9AB-4CFE-8763-E4F8AD2B1AE9}" type="pres">
      <dgm:prSet presAssocID="{A7CF208D-C45B-4C2D-9E70-9BDF669D69CC}" presName="childText" presStyleLbl="conFgAcc1" presStyleIdx="3" presStyleCnt="6" custLinFactY="-8104" custLinFactNeighborY="-100000">
        <dgm:presLayoutVars>
          <dgm:bulletEnabled val="1"/>
        </dgm:presLayoutVars>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6CF0D999-0ED0-422A-A5F7-3137E9EFB262}" type="pres">
      <dgm:prSet presAssocID="{4330DE7D-833C-4756-8D88-97D42948ED01}" presName="spaceBetweenRectangles" presStyleCnt="0"/>
      <dgm:spPr/>
    </dgm:pt>
    <dgm:pt modelId="{91AEBCD8-D593-4FD9-992F-3CBEC8BE528B}" type="pres">
      <dgm:prSet presAssocID="{04A952E8-FBDD-4590-9E2B-FC41C01893AC}" presName="parentLin" presStyleCnt="0"/>
      <dgm:spPr/>
    </dgm:pt>
    <dgm:pt modelId="{84793AE0-C2B6-4E4B-BF5B-06D041C176B1}" type="pres">
      <dgm:prSet presAssocID="{04A952E8-FBDD-4590-9E2B-FC41C01893AC}" presName="parentLeftMargin" presStyleLbl="node1" presStyleIdx="3" presStyleCnt="6"/>
      <dgm:spPr/>
    </dgm:pt>
    <dgm:pt modelId="{6B40F0B5-5AB5-4AB0-8827-124AACD32516}" type="pres">
      <dgm:prSet presAssocID="{04A952E8-FBDD-4590-9E2B-FC41C01893AC}" presName="parentText" presStyleLbl="node1" presStyleIdx="4" presStyleCnt="6" custLinFactX="7607" custLinFactNeighborX="100000" custLinFactNeighborY="-31933">
        <dgm:presLayoutVars>
          <dgm:chMax val="0"/>
          <dgm:bulletEnabled val="1"/>
        </dgm:presLayoutVars>
      </dgm:prSet>
      <dgm:spPr/>
    </dgm:pt>
    <dgm:pt modelId="{CCE29731-A28D-40D0-A5AB-207CE2B43632}" type="pres">
      <dgm:prSet presAssocID="{04A952E8-FBDD-4590-9E2B-FC41C01893AC}" presName="negativeSpace" presStyleCnt="0"/>
      <dgm:spPr/>
    </dgm:pt>
    <dgm:pt modelId="{6C757158-E05D-46B4-AC5C-908D99A40640}" type="pres">
      <dgm:prSet presAssocID="{04A952E8-FBDD-4590-9E2B-FC41C01893AC}" presName="childText" presStyleLbl="conFgAcc1" presStyleIdx="4" presStyleCnt="6" custLinFactY="-31730" custLinFactNeighborX="-219" custLinFactNeighborY="-100000">
        <dgm:presLayoutVars>
          <dgm:bulletEnabled val="1"/>
        </dgm:presLayoutVars>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257C4679-7F66-4A64-A0AF-0870665FDECC}" type="pres">
      <dgm:prSet presAssocID="{E88A1C1F-C7E5-4A89-8DAF-C7249AD78C62}" presName="spaceBetweenRectangles" presStyleCnt="0"/>
      <dgm:spPr/>
    </dgm:pt>
    <dgm:pt modelId="{B42E7EE8-5FFD-4A38-BCDC-A59F0DF91DA3}" type="pres">
      <dgm:prSet presAssocID="{55F39F7B-7919-4B62-ADE0-F0C03DB426EC}" presName="parentLin" presStyleCnt="0"/>
      <dgm:spPr/>
    </dgm:pt>
    <dgm:pt modelId="{E5BA0AC0-C471-4CB8-8306-C1FB44075B0F}" type="pres">
      <dgm:prSet presAssocID="{55F39F7B-7919-4B62-ADE0-F0C03DB426EC}" presName="parentLeftMargin" presStyleLbl="node1" presStyleIdx="4" presStyleCnt="6"/>
      <dgm:spPr/>
    </dgm:pt>
    <dgm:pt modelId="{4C058C2A-3918-46EA-A25A-CD498C1484BC}" type="pres">
      <dgm:prSet presAssocID="{55F39F7B-7919-4B62-ADE0-F0C03DB426EC}" presName="parentText" presStyleLbl="node1" presStyleIdx="5" presStyleCnt="6" custLinFactX="7450" custLinFactNeighborX="100000" custLinFactNeighborY="-48740">
        <dgm:presLayoutVars>
          <dgm:chMax val="0"/>
          <dgm:bulletEnabled val="1"/>
        </dgm:presLayoutVars>
      </dgm:prSet>
      <dgm:spPr/>
      <dgm:t>
        <a:bodyPr/>
        <a:lstStyle/>
        <a:p>
          <a:endParaRPr lang="en-US"/>
        </a:p>
      </dgm:t>
    </dgm:pt>
    <dgm:pt modelId="{91471CDB-EA09-4B8B-8A6D-2E931163C26D}" type="pres">
      <dgm:prSet presAssocID="{55F39F7B-7919-4B62-ADE0-F0C03DB426EC}" presName="negativeSpace" presStyleCnt="0"/>
      <dgm:spPr/>
    </dgm:pt>
    <dgm:pt modelId="{63AA9C8E-EDD9-43DA-90CA-A94A9F55490E}" type="pres">
      <dgm:prSet presAssocID="{55F39F7B-7919-4B62-ADE0-F0C03DB426EC}" presName="childText" presStyleLbl="conFgAcc1" presStyleIdx="5" presStyleCnt="6" custLinFactY="-10338" custLinFactNeighborX="-1206" custLinFactNeighborY="-100000">
        <dgm:presLayoutVars>
          <dgm:bulletEnabled val="1"/>
        </dgm:presLayoutVars>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Lst>
  <dgm:cxnLst>
    <dgm:cxn modelId="{E2B971E1-79D0-49F6-A39E-2F974C0924D0}" type="presOf" srcId="{2DB1B408-A2FF-4913-98F0-B70FA85236DE}" destId="{F22D90D7-00CA-40DA-9C24-C1E835A96F07}" srcOrd="1" destOrd="0" presId="urn:microsoft.com/office/officeart/2005/8/layout/list1"/>
    <dgm:cxn modelId="{A1EE51AB-C901-41D9-A4CF-DEA525E32064}" type="presOf" srcId="{A7CF208D-C45B-4C2D-9E70-9BDF669D69CC}" destId="{6B359D31-2ADF-497B-B4D4-DF983B0373C7}" srcOrd="0" destOrd="0" presId="urn:microsoft.com/office/officeart/2005/8/layout/list1"/>
    <dgm:cxn modelId="{0E422DB8-0099-49EE-ACDC-F5BB6D7A243E}" type="presOf" srcId="{88C9FE92-5E6F-43E1-83FB-38771E7EDC1B}" destId="{DE960B53-0463-4760-8ED6-A7058CD70828}" srcOrd="1" destOrd="0" presId="urn:microsoft.com/office/officeart/2005/8/layout/list1"/>
    <dgm:cxn modelId="{5943B8DE-D4F7-4458-A529-6F9C258CD0F8}" type="presOf" srcId="{04A952E8-FBDD-4590-9E2B-FC41C01893AC}" destId="{84793AE0-C2B6-4E4B-BF5B-06D041C176B1}" srcOrd="0" destOrd="0" presId="urn:microsoft.com/office/officeart/2005/8/layout/list1"/>
    <dgm:cxn modelId="{47CB6FA5-0FFB-4CF4-BBB7-1A19AB2CF137}" type="presOf" srcId="{A7CF208D-C45B-4C2D-9E70-9BDF669D69CC}" destId="{9171BB2C-0398-45EE-9871-C427A3EA4BBD}" srcOrd="1" destOrd="0" presId="urn:microsoft.com/office/officeart/2005/8/layout/list1"/>
    <dgm:cxn modelId="{AE631551-A042-4D36-B612-9C9CFB8F201D}" srcId="{54131DE7-587B-4FE8-8CA7-8C48B607F4F7}" destId="{A7CF208D-C45B-4C2D-9E70-9BDF669D69CC}" srcOrd="3" destOrd="0" parTransId="{5A692EE0-4250-41C5-98B6-183C7D787EA7}" sibTransId="{4330DE7D-833C-4756-8D88-97D42948ED01}"/>
    <dgm:cxn modelId="{97BFBEBF-7468-4739-82FC-41EE4890F2AC}" srcId="{54131DE7-587B-4FE8-8CA7-8C48B607F4F7}" destId="{55F39F7B-7919-4B62-ADE0-F0C03DB426EC}" srcOrd="5" destOrd="0" parTransId="{03F5CD76-2412-4300-89BF-7CBE2EE7D85D}" sibTransId="{4DF84ED9-0F21-4DD5-9EB1-7F60DA37EDA3}"/>
    <dgm:cxn modelId="{2FDEF4BB-BADE-4F02-8BA6-63A748BA75E2}" type="presOf" srcId="{2DB1B408-A2FF-4913-98F0-B70FA85236DE}" destId="{2B65714F-FE6F-4824-BC5E-4F9CE9C00FD0}" srcOrd="0" destOrd="0" presId="urn:microsoft.com/office/officeart/2005/8/layout/list1"/>
    <dgm:cxn modelId="{561B05D0-C347-408A-B910-19A884010B5F}" type="presOf" srcId="{88C9FE92-5E6F-43E1-83FB-38771E7EDC1B}" destId="{9FCCE2FF-DCE4-44E0-B599-5C5F1CE278F8}" srcOrd="0" destOrd="0" presId="urn:microsoft.com/office/officeart/2005/8/layout/list1"/>
    <dgm:cxn modelId="{75D2D1A8-32F4-4923-883A-B3436BF204D0}" srcId="{54131DE7-587B-4FE8-8CA7-8C48B607F4F7}" destId="{88C9FE92-5E6F-43E1-83FB-38771E7EDC1B}" srcOrd="2" destOrd="0" parTransId="{637EE001-611D-4B2C-A802-AD20EF4E2884}" sibTransId="{A3067D43-0BAA-4696-A29F-C652D5CEF97B}"/>
    <dgm:cxn modelId="{68C9E6BE-3022-4C24-B3E7-BA556E0B66CE}" type="presOf" srcId="{55F39F7B-7919-4B62-ADE0-F0C03DB426EC}" destId="{E5BA0AC0-C471-4CB8-8306-C1FB44075B0F}" srcOrd="0" destOrd="0" presId="urn:microsoft.com/office/officeart/2005/8/layout/list1"/>
    <dgm:cxn modelId="{833F1E2B-83FB-46A3-83E0-57F5B52DDF14}" type="presOf" srcId="{C6FFDB13-225B-4FC3-B723-0C4A5980729A}" destId="{9CD80437-E014-4344-9976-7D1E9FCC0039}" srcOrd="1" destOrd="0" presId="urn:microsoft.com/office/officeart/2005/8/layout/list1"/>
    <dgm:cxn modelId="{01F717A4-CB35-4714-81ED-C6AFD4FC0437}" type="presOf" srcId="{54131DE7-587B-4FE8-8CA7-8C48B607F4F7}" destId="{50874AC7-7524-4831-9550-A3FB11FB60FC}" srcOrd="0" destOrd="0" presId="urn:microsoft.com/office/officeart/2005/8/layout/list1"/>
    <dgm:cxn modelId="{13AA27E1-C211-4A0F-8166-A7CB9204828D}" srcId="{54131DE7-587B-4FE8-8CA7-8C48B607F4F7}" destId="{C6FFDB13-225B-4FC3-B723-0C4A5980729A}" srcOrd="0" destOrd="0" parTransId="{F8EE96E0-B474-4CA5-B636-BF62570F1818}" sibTransId="{5FE02704-F6C9-4850-9C37-DCEA1E0A745F}"/>
    <dgm:cxn modelId="{3B0D2255-7C69-4931-8908-4B2E5BC74B92}" type="presOf" srcId="{04A952E8-FBDD-4590-9E2B-FC41C01893AC}" destId="{6B40F0B5-5AB5-4AB0-8827-124AACD32516}" srcOrd="1" destOrd="0" presId="urn:microsoft.com/office/officeart/2005/8/layout/list1"/>
    <dgm:cxn modelId="{A095EC75-3A09-4092-8311-1B0E30801185}" srcId="{54131DE7-587B-4FE8-8CA7-8C48B607F4F7}" destId="{2DB1B408-A2FF-4913-98F0-B70FA85236DE}" srcOrd="1" destOrd="0" parTransId="{828A0155-3395-4DFF-A7B1-3BCC3A49E5BF}" sibTransId="{FB4302FE-D840-4DCC-87E5-14502B77C4DB}"/>
    <dgm:cxn modelId="{390A3D33-94EB-44FB-99B9-3349BAB0422D}" type="presOf" srcId="{55F39F7B-7919-4B62-ADE0-F0C03DB426EC}" destId="{4C058C2A-3918-46EA-A25A-CD498C1484BC}" srcOrd="1" destOrd="0" presId="urn:microsoft.com/office/officeart/2005/8/layout/list1"/>
    <dgm:cxn modelId="{EE68D9B2-41B6-466D-A5B1-CE4D01D37789}" srcId="{54131DE7-587B-4FE8-8CA7-8C48B607F4F7}" destId="{04A952E8-FBDD-4590-9E2B-FC41C01893AC}" srcOrd="4" destOrd="0" parTransId="{4080229B-F624-499B-9BAC-3213E90F7D1B}" sibTransId="{E88A1C1F-C7E5-4A89-8DAF-C7249AD78C62}"/>
    <dgm:cxn modelId="{FFB18F1B-988D-4D42-9A73-358C935F633B}" type="presOf" srcId="{C6FFDB13-225B-4FC3-B723-0C4A5980729A}" destId="{3DAD7EE8-BF33-4573-8A4E-0BCBFDE91450}" srcOrd="0" destOrd="0" presId="urn:microsoft.com/office/officeart/2005/8/layout/list1"/>
    <dgm:cxn modelId="{D07B2D57-BE95-4B65-A2A3-B36A5275A163}" type="presParOf" srcId="{50874AC7-7524-4831-9550-A3FB11FB60FC}" destId="{5A68BBC8-0A93-481E-821F-B5F9E78B3A9F}" srcOrd="0" destOrd="0" presId="urn:microsoft.com/office/officeart/2005/8/layout/list1"/>
    <dgm:cxn modelId="{2D1631EC-FA60-424C-97CD-066A5F46B84C}" type="presParOf" srcId="{5A68BBC8-0A93-481E-821F-B5F9E78B3A9F}" destId="{3DAD7EE8-BF33-4573-8A4E-0BCBFDE91450}" srcOrd="0" destOrd="0" presId="urn:microsoft.com/office/officeart/2005/8/layout/list1"/>
    <dgm:cxn modelId="{EB2CE2FD-16D0-4C8E-9D6A-AAAC4F02CEA6}" type="presParOf" srcId="{5A68BBC8-0A93-481E-821F-B5F9E78B3A9F}" destId="{9CD80437-E014-4344-9976-7D1E9FCC0039}" srcOrd="1" destOrd="0" presId="urn:microsoft.com/office/officeart/2005/8/layout/list1"/>
    <dgm:cxn modelId="{D95A8EA9-4F5B-4525-BC10-C7A782DEAE6A}" type="presParOf" srcId="{50874AC7-7524-4831-9550-A3FB11FB60FC}" destId="{39BB4C09-969C-4B13-AFA9-DD34F6ACAA90}" srcOrd="1" destOrd="0" presId="urn:microsoft.com/office/officeart/2005/8/layout/list1"/>
    <dgm:cxn modelId="{E8BF9406-8B89-48E0-B7BB-4E034B4CF17F}" type="presParOf" srcId="{50874AC7-7524-4831-9550-A3FB11FB60FC}" destId="{8CAAAB4A-5C81-4550-BCDF-2A4357F4FD0A}" srcOrd="2" destOrd="0" presId="urn:microsoft.com/office/officeart/2005/8/layout/list1"/>
    <dgm:cxn modelId="{423879A5-972C-4F32-B407-E54E1EDA7CF7}" type="presParOf" srcId="{50874AC7-7524-4831-9550-A3FB11FB60FC}" destId="{FBC79761-D555-49D3-81A5-C23273FA5B29}" srcOrd="3" destOrd="0" presId="urn:microsoft.com/office/officeart/2005/8/layout/list1"/>
    <dgm:cxn modelId="{4B6CA8E2-97F9-478E-A3C0-C84CAEF711AD}" type="presParOf" srcId="{50874AC7-7524-4831-9550-A3FB11FB60FC}" destId="{4C021E17-8959-41F8-AB27-2F7EE0169BED}" srcOrd="4" destOrd="0" presId="urn:microsoft.com/office/officeart/2005/8/layout/list1"/>
    <dgm:cxn modelId="{44A0BB5C-7AD9-4C60-8D05-8B098B96BFAC}" type="presParOf" srcId="{4C021E17-8959-41F8-AB27-2F7EE0169BED}" destId="{2B65714F-FE6F-4824-BC5E-4F9CE9C00FD0}" srcOrd="0" destOrd="0" presId="urn:microsoft.com/office/officeart/2005/8/layout/list1"/>
    <dgm:cxn modelId="{E5088C92-4206-4F7D-B0CA-886A6DBCEC68}" type="presParOf" srcId="{4C021E17-8959-41F8-AB27-2F7EE0169BED}" destId="{F22D90D7-00CA-40DA-9C24-C1E835A96F07}" srcOrd="1" destOrd="0" presId="urn:microsoft.com/office/officeart/2005/8/layout/list1"/>
    <dgm:cxn modelId="{9FEC96A6-677F-47A4-8D20-D20B03722A8E}" type="presParOf" srcId="{50874AC7-7524-4831-9550-A3FB11FB60FC}" destId="{5C31B95F-5A79-45E2-9701-1211CCA0C5D2}" srcOrd="5" destOrd="0" presId="urn:microsoft.com/office/officeart/2005/8/layout/list1"/>
    <dgm:cxn modelId="{8BCEC697-3C61-4D2B-900E-04C3D6FA883F}" type="presParOf" srcId="{50874AC7-7524-4831-9550-A3FB11FB60FC}" destId="{FC98930B-F042-4F0D-B4A6-94ADFCB6BE89}" srcOrd="6" destOrd="0" presId="urn:microsoft.com/office/officeart/2005/8/layout/list1"/>
    <dgm:cxn modelId="{96A9B6F5-C02E-4683-B6C4-D6D5FDB75F46}" type="presParOf" srcId="{50874AC7-7524-4831-9550-A3FB11FB60FC}" destId="{05FD98B6-1B1E-4353-B01D-0390C4AB5404}" srcOrd="7" destOrd="0" presId="urn:microsoft.com/office/officeart/2005/8/layout/list1"/>
    <dgm:cxn modelId="{779B9CCC-339E-4757-81E7-8C69259C653D}" type="presParOf" srcId="{50874AC7-7524-4831-9550-A3FB11FB60FC}" destId="{1240C1F1-5304-45EC-87B5-ED49EF3B8E84}" srcOrd="8" destOrd="0" presId="urn:microsoft.com/office/officeart/2005/8/layout/list1"/>
    <dgm:cxn modelId="{A678050C-9FD2-4E48-9425-958EA012753F}" type="presParOf" srcId="{1240C1F1-5304-45EC-87B5-ED49EF3B8E84}" destId="{9FCCE2FF-DCE4-44E0-B599-5C5F1CE278F8}" srcOrd="0" destOrd="0" presId="urn:microsoft.com/office/officeart/2005/8/layout/list1"/>
    <dgm:cxn modelId="{F3727316-2B61-4EC0-87A8-A7C5D13F9342}" type="presParOf" srcId="{1240C1F1-5304-45EC-87B5-ED49EF3B8E84}" destId="{DE960B53-0463-4760-8ED6-A7058CD70828}" srcOrd="1" destOrd="0" presId="urn:microsoft.com/office/officeart/2005/8/layout/list1"/>
    <dgm:cxn modelId="{B2B6483B-8910-4C03-8309-6B31122819E7}" type="presParOf" srcId="{50874AC7-7524-4831-9550-A3FB11FB60FC}" destId="{50B1F949-9A40-4745-9054-95740C28CD16}" srcOrd="9" destOrd="0" presId="urn:microsoft.com/office/officeart/2005/8/layout/list1"/>
    <dgm:cxn modelId="{91FD2F8B-7005-4CE0-B094-0F17C9028AA1}" type="presParOf" srcId="{50874AC7-7524-4831-9550-A3FB11FB60FC}" destId="{6D579586-BE57-4B3F-9067-A68FAA3EF1AB}" srcOrd="10" destOrd="0" presId="urn:microsoft.com/office/officeart/2005/8/layout/list1"/>
    <dgm:cxn modelId="{0489AA70-9127-4EFD-944F-B70B0CFF5025}" type="presParOf" srcId="{50874AC7-7524-4831-9550-A3FB11FB60FC}" destId="{47E48DA6-A382-4BB0-9D42-332323B77E06}" srcOrd="11" destOrd="0" presId="urn:microsoft.com/office/officeart/2005/8/layout/list1"/>
    <dgm:cxn modelId="{419D5F25-1058-4E8F-913A-7CE457C82F6E}" type="presParOf" srcId="{50874AC7-7524-4831-9550-A3FB11FB60FC}" destId="{3C8DDC6F-7F8E-4FBF-BE17-0496FBFE54FD}" srcOrd="12" destOrd="0" presId="urn:microsoft.com/office/officeart/2005/8/layout/list1"/>
    <dgm:cxn modelId="{12415CD4-8805-4EBB-8BF3-AD598B063E4B}" type="presParOf" srcId="{3C8DDC6F-7F8E-4FBF-BE17-0496FBFE54FD}" destId="{6B359D31-2ADF-497B-B4D4-DF983B0373C7}" srcOrd="0" destOrd="0" presId="urn:microsoft.com/office/officeart/2005/8/layout/list1"/>
    <dgm:cxn modelId="{BE9BEE6E-B44A-49D1-80F9-7F8FD02479D5}" type="presParOf" srcId="{3C8DDC6F-7F8E-4FBF-BE17-0496FBFE54FD}" destId="{9171BB2C-0398-45EE-9871-C427A3EA4BBD}" srcOrd="1" destOrd="0" presId="urn:microsoft.com/office/officeart/2005/8/layout/list1"/>
    <dgm:cxn modelId="{B5A8FC5F-D9B3-4AA7-8DA2-439ED684E271}" type="presParOf" srcId="{50874AC7-7524-4831-9550-A3FB11FB60FC}" destId="{E6ABBD9D-2731-44D4-A59C-6DC74D8B2D86}" srcOrd="13" destOrd="0" presId="urn:microsoft.com/office/officeart/2005/8/layout/list1"/>
    <dgm:cxn modelId="{A70BBB70-90CD-4814-99EE-F744F928DBE6}" type="presParOf" srcId="{50874AC7-7524-4831-9550-A3FB11FB60FC}" destId="{419CD9E5-A9AB-4CFE-8763-E4F8AD2B1AE9}" srcOrd="14" destOrd="0" presId="urn:microsoft.com/office/officeart/2005/8/layout/list1"/>
    <dgm:cxn modelId="{7FC711F7-5F4E-43A0-B322-839218373A70}" type="presParOf" srcId="{50874AC7-7524-4831-9550-A3FB11FB60FC}" destId="{6CF0D999-0ED0-422A-A5F7-3137E9EFB262}" srcOrd="15" destOrd="0" presId="urn:microsoft.com/office/officeart/2005/8/layout/list1"/>
    <dgm:cxn modelId="{9743C87B-4951-45DD-8052-7A2582D23B88}" type="presParOf" srcId="{50874AC7-7524-4831-9550-A3FB11FB60FC}" destId="{91AEBCD8-D593-4FD9-992F-3CBEC8BE528B}" srcOrd="16" destOrd="0" presId="urn:microsoft.com/office/officeart/2005/8/layout/list1"/>
    <dgm:cxn modelId="{2F644E1D-07EB-4871-953C-A2D04006ACCD}" type="presParOf" srcId="{91AEBCD8-D593-4FD9-992F-3CBEC8BE528B}" destId="{84793AE0-C2B6-4E4B-BF5B-06D041C176B1}" srcOrd="0" destOrd="0" presId="urn:microsoft.com/office/officeart/2005/8/layout/list1"/>
    <dgm:cxn modelId="{295E7BCA-D873-4242-ACF8-3908391EF5E6}" type="presParOf" srcId="{91AEBCD8-D593-4FD9-992F-3CBEC8BE528B}" destId="{6B40F0B5-5AB5-4AB0-8827-124AACD32516}" srcOrd="1" destOrd="0" presId="urn:microsoft.com/office/officeart/2005/8/layout/list1"/>
    <dgm:cxn modelId="{B0A6D310-0DE0-4542-98F4-180A79BE7FE6}" type="presParOf" srcId="{50874AC7-7524-4831-9550-A3FB11FB60FC}" destId="{CCE29731-A28D-40D0-A5AB-207CE2B43632}" srcOrd="17" destOrd="0" presId="urn:microsoft.com/office/officeart/2005/8/layout/list1"/>
    <dgm:cxn modelId="{B7F7CAF7-25D4-4BD5-8B9C-A9F61C458CAD}" type="presParOf" srcId="{50874AC7-7524-4831-9550-A3FB11FB60FC}" destId="{6C757158-E05D-46B4-AC5C-908D99A40640}" srcOrd="18" destOrd="0" presId="urn:microsoft.com/office/officeart/2005/8/layout/list1"/>
    <dgm:cxn modelId="{D039EC25-1944-414C-B7E6-FF39B4BADC44}" type="presParOf" srcId="{50874AC7-7524-4831-9550-A3FB11FB60FC}" destId="{257C4679-7F66-4A64-A0AF-0870665FDECC}" srcOrd="19" destOrd="0" presId="urn:microsoft.com/office/officeart/2005/8/layout/list1"/>
    <dgm:cxn modelId="{81DC9307-A19E-47F9-90D0-C45AA5DE9DA9}" type="presParOf" srcId="{50874AC7-7524-4831-9550-A3FB11FB60FC}" destId="{B42E7EE8-5FFD-4A38-BCDC-A59F0DF91DA3}" srcOrd="20" destOrd="0" presId="urn:microsoft.com/office/officeart/2005/8/layout/list1"/>
    <dgm:cxn modelId="{4AB2DBC5-BF98-429F-9591-1D8FA81033F7}" type="presParOf" srcId="{B42E7EE8-5FFD-4A38-BCDC-A59F0DF91DA3}" destId="{E5BA0AC0-C471-4CB8-8306-C1FB44075B0F}" srcOrd="0" destOrd="0" presId="urn:microsoft.com/office/officeart/2005/8/layout/list1"/>
    <dgm:cxn modelId="{07430E62-D7F1-49EC-99AB-245DCFCE6DA7}" type="presParOf" srcId="{B42E7EE8-5FFD-4A38-BCDC-A59F0DF91DA3}" destId="{4C058C2A-3918-46EA-A25A-CD498C1484BC}" srcOrd="1" destOrd="0" presId="urn:microsoft.com/office/officeart/2005/8/layout/list1"/>
    <dgm:cxn modelId="{E3CD8C04-E386-4E27-83A2-884EABB80951}" type="presParOf" srcId="{50874AC7-7524-4831-9550-A3FB11FB60FC}" destId="{91471CDB-EA09-4B8B-8A6D-2E931163C26D}" srcOrd="21" destOrd="0" presId="urn:microsoft.com/office/officeart/2005/8/layout/list1"/>
    <dgm:cxn modelId="{978752E7-BFCA-443F-9C16-C3915F67CAF9}" type="presParOf" srcId="{50874AC7-7524-4831-9550-A3FB11FB60FC}" destId="{63AA9C8E-EDD9-43DA-90CA-A94A9F55490E}" srcOrd="22" destOrd="0" presId="urn:microsoft.com/office/officeart/2005/8/layout/list1"/>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FB912-7F72-47A4-B1CF-C539C5B1FCD5}">
      <dsp:nvSpPr>
        <dsp:cNvPr id="0" name=""/>
        <dsp:cNvSpPr/>
      </dsp:nvSpPr>
      <dsp:spPr>
        <a:xfrm rot="16200000">
          <a:off x="-1658587" y="2563865"/>
          <a:ext cx="4142661" cy="790191"/>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696905" bIns="0" numCol="1" spcCol="1270" anchor="t" anchorCtr="0">
          <a:noAutofit/>
        </a:bodyPr>
        <a:lstStyle/>
        <a:p>
          <a:pPr lvl="0" algn="r" defTabSz="2622550">
            <a:lnSpc>
              <a:spcPct val="90000"/>
            </a:lnSpc>
            <a:spcBef>
              <a:spcPct val="0"/>
            </a:spcBef>
            <a:spcAft>
              <a:spcPct val="35000"/>
            </a:spcAft>
          </a:pPr>
          <a:r>
            <a:rPr lang="en-US" sz="5900" kern="1200" dirty="0" smtClean="0"/>
            <a:t>MYTH</a:t>
          </a:r>
          <a:endParaRPr lang="en-US" sz="5900" kern="1200" dirty="0"/>
        </a:p>
      </dsp:txBody>
      <dsp:txXfrm>
        <a:off x="-1658587" y="2563865"/>
        <a:ext cx="4142661" cy="790191"/>
      </dsp:txXfrm>
    </dsp:sp>
    <dsp:sp modelId="{B40DC842-4DE5-4E83-B76C-A66CC4CC4975}">
      <dsp:nvSpPr>
        <dsp:cNvPr id="0" name=""/>
        <dsp:cNvSpPr/>
      </dsp:nvSpPr>
      <dsp:spPr>
        <a:xfrm>
          <a:off x="747628" y="0"/>
          <a:ext cx="4511711" cy="5311099"/>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696905"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accent2">
                  <a:lumMod val="50000"/>
                </a:schemeClr>
              </a:solidFill>
            </a:rPr>
            <a:t>It hardly ever happens to non profits – we don’t really have to worry!</a:t>
          </a:r>
          <a:endParaRPr lang="en-US" sz="2000" kern="1200" dirty="0">
            <a:solidFill>
              <a:schemeClr val="accent2">
                <a:lumMod val="50000"/>
              </a:schemeClr>
            </a:solidFill>
          </a:endParaRPr>
        </a:p>
        <a:p>
          <a:pPr marL="57150" lvl="1" indent="-57150" algn="l" defTabSz="355600">
            <a:lnSpc>
              <a:spcPct val="90000"/>
            </a:lnSpc>
            <a:spcBef>
              <a:spcPct val="0"/>
            </a:spcBef>
            <a:spcAft>
              <a:spcPct val="15000"/>
            </a:spcAft>
            <a:buChar char="••"/>
          </a:pPr>
          <a:endParaRPr lang="en-US" sz="800" kern="1200" dirty="0">
            <a:solidFill>
              <a:schemeClr val="accent2">
                <a:lumMod val="5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2">
                  <a:lumMod val="50000"/>
                </a:schemeClr>
              </a:solidFill>
              <a:latin typeface="Open Sans"/>
            </a:rPr>
            <a:t>Mr. X is the most dedicated, honest, kindest person I've ever met.</a:t>
          </a:r>
          <a:endParaRPr lang="en-US" sz="2000" kern="1200" dirty="0">
            <a:solidFill>
              <a:schemeClr val="accent2">
                <a:lumMod val="50000"/>
              </a:schemeClr>
            </a:solidFill>
          </a:endParaRPr>
        </a:p>
        <a:p>
          <a:pPr marL="57150" lvl="1" indent="-57150" algn="l" defTabSz="355600">
            <a:lnSpc>
              <a:spcPct val="90000"/>
            </a:lnSpc>
            <a:spcBef>
              <a:spcPct val="0"/>
            </a:spcBef>
            <a:spcAft>
              <a:spcPct val="15000"/>
            </a:spcAft>
            <a:buChar char="••"/>
          </a:pPr>
          <a:endParaRPr lang="en-US" sz="800" kern="1200" dirty="0">
            <a:solidFill>
              <a:schemeClr val="accent2">
                <a:lumMod val="5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2">
                  <a:lumMod val="50000"/>
                </a:schemeClr>
              </a:solidFill>
              <a:latin typeface="Open Sans"/>
            </a:rPr>
            <a:t>Our staff is so dedicated to our mission, they just wouldn’t do something like this to jeopardize our work!</a:t>
          </a:r>
          <a:endParaRPr lang="en-US" sz="2000" kern="1200" dirty="0">
            <a:solidFill>
              <a:schemeClr val="accent2">
                <a:lumMod val="50000"/>
              </a:schemeClr>
            </a:solidFill>
          </a:endParaRPr>
        </a:p>
        <a:p>
          <a:pPr marL="57150" lvl="1" indent="-57150" algn="l" defTabSz="355600">
            <a:lnSpc>
              <a:spcPct val="90000"/>
            </a:lnSpc>
            <a:spcBef>
              <a:spcPct val="0"/>
            </a:spcBef>
            <a:spcAft>
              <a:spcPct val="15000"/>
            </a:spcAft>
            <a:buChar char="••"/>
          </a:pPr>
          <a:endParaRPr lang="en-US" sz="800" kern="1200" dirty="0">
            <a:solidFill>
              <a:schemeClr val="accent2">
                <a:lumMod val="5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2">
                  <a:lumMod val="50000"/>
                </a:schemeClr>
              </a:solidFill>
              <a:latin typeface="Open Sans"/>
            </a:rPr>
            <a:t>We don't have enough staff to have good financial controls. </a:t>
          </a:r>
          <a:endParaRPr lang="en-US" sz="2000" kern="1200" dirty="0">
            <a:solidFill>
              <a:schemeClr val="accent2">
                <a:lumMod val="50000"/>
              </a:schemeClr>
            </a:solidFill>
          </a:endParaRPr>
        </a:p>
        <a:p>
          <a:pPr marL="57150" lvl="1" indent="-57150" algn="l" defTabSz="355600">
            <a:lnSpc>
              <a:spcPct val="90000"/>
            </a:lnSpc>
            <a:spcBef>
              <a:spcPct val="0"/>
            </a:spcBef>
            <a:spcAft>
              <a:spcPct val="15000"/>
            </a:spcAft>
            <a:buChar char="••"/>
          </a:pPr>
          <a:endParaRPr lang="en-US" sz="800" kern="1200" dirty="0">
            <a:solidFill>
              <a:schemeClr val="accent2">
                <a:lumMod val="5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2">
                  <a:lumMod val="50000"/>
                </a:schemeClr>
              </a:solidFill>
              <a:latin typeface="Open Sans"/>
            </a:rPr>
            <a:t>Our annual audits would catch embezzlement and fraud. </a:t>
          </a:r>
          <a:endParaRPr lang="en-US" sz="2000" kern="1200" dirty="0">
            <a:solidFill>
              <a:schemeClr val="accent2">
                <a:lumMod val="50000"/>
              </a:schemeClr>
            </a:solidFill>
          </a:endParaRPr>
        </a:p>
        <a:p>
          <a:pPr marL="114300" lvl="1" indent="-114300" algn="l" defTabSz="533400">
            <a:lnSpc>
              <a:spcPct val="90000"/>
            </a:lnSpc>
            <a:spcBef>
              <a:spcPct val="0"/>
            </a:spcBef>
            <a:spcAft>
              <a:spcPct val="15000"/>
            </a:spcAft>
            <a:buChar char="••"/>
          </a:pPr>
          <a:endParaRPr lang="en-US" sz="1200" kern="1200" dirty="0"/>
        </a:p>
      </dsp:txBody>
      <dsp:txXfrm>
        <a:off x="747628" y="0"/>
        <a:ext cx="4511711" cy="5311099"/>
      </dsp:txXfrm>
    </dsp:sp>
    <dsp:sp modelId="{2E0FBE34-2EF7-479F-B192-E48935769695}">
      <dsp:nvSpPr>
        <dsp:cNvPr id="0" name=""/>
        <dsp:cNvSpPr/>
      </dsp:nvSpPr>
      <dsp:spPr>
        <a:xfrm flipV="1">
          <a:off x="195226" y="4423984"/>
          <a:ext cx="235082" cy="172514"/>
        </a:xfrm>
        <a:prstGeom prst="rect">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E5E806-8180-4247-AB94-8EEE123AD4B1}">
      <dsp:nvSpPr>
        <dsp:cNvPr id="0" name=""/>
        <dsp:cNvSpPr/>
      </dsp:nvSpPr>
      <dsp:spPr>
        <a:xfrm rot="16200000">
          <a:off x="3999642" y="2169566"/>
          <a:ext cx="4142661" cy="790191"/>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696905" bIns="0" numCol="1" spcCol="1270" anchor="t" anchorCtr="0">
          <a:noAutofit/>
        </a:bodyPr>
        <a:lstStyle/>
        <a:p>
          <a:pPr lvl="0" algn="r" defTabSz="2622550">
            <a:lnSpc>
              <a:spcPct val="90000"/>
            </a:lnSpc>
            <a:spcBef>
              <a:spcPct val="0"/>
            </a:spcBef>
            <a:spcAft>
              <a:spcPct val="35000"/>
            </a:spcAft>
          </a:pPr>
          <a:r>
            <a:rPr lang="en-US" sz="5900" kern="1200" dirty="0" smtClean="0"/>
            <a:t>REALITY</a:t>
          </a:r>
          <a:endParaRPr lang="en-US" sz="5900" kern="1200" dirty="0"/>
        </a:p>
      </dsp:txBody>
      <dsp:txXfrm>
        <a:off x="3999642" y="2169566"/>
        <a:ext cx="4142661" cy="790191"/>
      </dsp:txXfrm>
    </dsp:sp>
    <dsp:sp modelId="{50ECDCE7-5F7C-4506-88CF-04BF1F2C1FCF}">
      <dsp:nvSpPr>
        <dsp:cNvPr id="0" name=""/>
        <dsp:cNvSpPr/>
      </dsp:nvSpPr>
      <dsp:spPr>
        <a:xfrm>
          <a:off x="6486312" y="0"/>
          <a:ext cx="4700481" cy="5311099"/>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696905"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accent2">
                  <a:lumMod val="50000"/>
                </a:schemeClr>
              </a:solidFill>
              <a:latin typeface="Open Sans"/>
            </a:rPr>
            <a:t>Non Profits rank third out of fifteen industries most frequently experiencing this kind of theft.      </a:t>
          </a:r>
          <a:r>
            <a:rPr lang="en-US" sz="1200" kern="1200" dirty="0" smtClean="0">
              <a:solidFill>
                <a:schemeClr val="accent2">
                  <a:lumMod val="50000"/>
                </a:schemeClr>
              </a:solidFill>
              <a:latin typeface="Open Sans"/>
            </a:rPr>
            <a:t>– Nonprofit Network</a:t>
          </a:r>
          <a:endParaRPr lang="en-US" sz="1200" kern="1200" dirty="0">
            <a:solidFill>
              <a:schemeClr val="accent2">
                <a:lumMod val="50000"/>
              </a:schemeClr>
            </a:solidFill>
          </a:endParaRPr>
        </a:p>
        <a:p>
          <a:pPr marL="57150" lvl="1" indent="-57150" algn="l" defTabSz="177800">
            <a:lnSpc>
              <a:spcPct val="90000"/>
            </a:lnSpc>
            <a:spcBef>
              <a:spcPct val="0"/>
            </a:spcBef>
            <a:spcAft>
              <a:spcPct val="15000"/>
            </a:spcAft>
            <a:buChar char="••"/>
          </a:pPr>
          <a:endParaRPr lang="en-US" sz="400" kern="1200" dirty="0">
            <a:solidFill>
              <a:schemeClr val="accent2">
                <a:lumMod val="5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2">
                  <a:lumMod val="50000"/>
                </a:schemeClr>
              </a:solidFill>
              <a:latin typeface="Open Sans"/>
            </a:rPr>
            <a:t> Our blind trust provides them with opportunity!</a:t>
          </a:r>
          <a:endParaRPr lang="en-US" sz="2000" kern="1200" dirty="0">
            <a:solidFill>
              <a:schemeClr val="accent2">
                <a:lumMod val="50000"/>
              </a:schemeClr>
            </a:solidFill>
          </a:endParaRPr>
        </a:p>
        <a:p>
          <a:pPr marL="57150" lvl="1" indent="-57150" algn="l" defTabSz="177800">
            <a:lnSpc>
              <a:spcPct val="90000"/>
            </a:lnSpc>
            <a:spcBef>
              <a:spcPct val="0"/>
            </a:spcBef>
            <a:spcAft>
              <a:spcPct val="15000"/>
            </a:spcAft>
            <a:buChar char="••"/>
          </a:pPr>
          <a:endParaRPr lang="en-US" sz="400" kern="1200" dirty="0">
            <a:solidFill>
              <a:schemeClr val="accent2">
                <a:lumMod val="5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2">
                  <a:lumMod val="50000"/>
                </a:schemeClr>
              </a:solidFill>
              <a:latin typeface="Open Sans"/>
            </a:rPr>
            <a:t>People who do bad things don't think of themselves as bad . . . and usually don't come across to others that way either!</a:t>
          </a:r>
          <a:endParaRPr lang="en-US" sz="2000" kern="1200" dirty="0">
            <a:solidFill>
              <a:schemeClr val="accent2">
                <a:lumMod val="50000"/>
              </a:schemeClr>
            </a:solidFill>
            <a:latin typeface="Open Sans"/>
          </a:endParaRPr>
        </a:p>
        <a:p>
          <a:pPr marL="57150" lvl="1" indent="-57150" algn="l" defTabSz="177800">
            <a:lnSpc>
              <a:spcPct val="90000"/>
            </a:lnSpc>
            <a:spcBef>
              <a:spcPct val="0"/>
            </a:spcBef>
            <a:spcAft>
              <a:spcPct val="15000"/>
            </a:spcAft>
            <a:buChar char="••"/>
          </a:pPr>
          <a:endParaRPr lang="en-US" sz="400" kern="1200" dirty="0">
            <a:solidFill>
              <a:schemeClr val="accent2">
                <a:lumMod val="50000"/>
              </a:schemeClr>
            </a:solidFill>
            <a:latin typeface="Open Sans"/>
          </a:endParaRPr>
        </a:p>
        <a:p>
          <a:pPr marL="228600" lvl="1" indent="-228600" algn="l" defTabSz="889000">
            <a:lnSpc>
              <a:spcPct val="90000"/>
            </a:lnSpc>
            <a:spcBef>
              <a:spcPct val="0"/>
            </a:spcBef>
            <a:spcAft>
              <a:spcPct val="15000"/>
            </a:spcAft>
            <a:buChar char="••"/>
          </a:pPr>
          <a:r>
            <a:rPr lang="en-US" sz="2000" kern="1200" dirty="0" smtClean="0">
              <a:solidFill>
                <a:schemeClr val="accent2">
                  <a:lumMod val="50000"/>
                </a:schemeClr>
              </a:solidFill>
              <a:latin typeface="Open Sans"/>
            </a:rPr>
            <a:t>You can be incorporate volunteers into the separation of duties!</a:t>
          </a:r>
          <a:endParaRPr lang="en-US" sz="2000" kern="1200" dirty="0">
            <a:solidFill>
              <a:schemeClr val="accent2">
                <a:lumMod val="50000"/>
              </a:schemeClr>
            </a:solidFill>
            <a:latin typeface="Open Sans"/>
          </a:endParaRPr>
        </a:p>
        <a:p>
          <a:pPr marL="57150" lvl="1" indent="-57150" algn="l" defTabSz="355600">
            <a:lnSpc>
              <a:spcPct val="90000"/>
            </a:lnSpc>
            <a:spcBef>
              <a:spcPct val="0"/>
            </a:spcBef>
            <a:spcAft>
              <a:spcPct val="15000"/>
            </a:spcAft>
            <a:buChar char="••"/>
          </a:pPr>
          <a:endParaRPr lang="en-US" sz="800" kern="1200" dirty="0">
            <a:solidFill>
              <a:schemeClr val="accent2">
                <a:lumMod val="50000"/>
              </a:schemeClr>
            </a:solidFill>
            <a:latin typeface="Open Sans"/>
          </a:endParaRPr>
        </a:p>
        <a:p>
          <a:pPr marL="228600" lvl="1" indent="-228600" algn="l" defTabSz="889000">
            <a:lnSpc>
              <a:spcPct val="90000"/>
            </a:lnSpc>
            <a:spcBef>
              <a:spcPct val="0"/>
            </a:spcBef>
            <a:spcAft>
              <a:spcPct val="15000"/>
            </a:spcAft>
            <a:buChar char="••"/>
          </a:pPr>
          <a:r>
            <a:rPr lang="en-US" sz="2000" kern="1200" dirty="0" smtClean="0">
              <a:solidFill>
                <a:schemeClr val="accent2">
                  <a:lumMod val="50000"/>
                </a:schemeClr>
              </a:solidFill>
              <a:latin typeface="Open Sans"/>
            </a:rPr>
            <a:t>While audits can uncover instances of fraud, it is one of the least common ways for fraud to be exposed!</a:t>
          </a:r>
          <a:endParaRPr lang="en-US" sz="2000" kern="1200" dirty="0">
            <a:solidFill>
              <a:schemeClr val="accent2">
                <a:lumMod val="50000"/>
              </a:schemeClr>
            </a:solidFill>
            <a:latin typeface="Open Sans"/>
          </a:endParaRPr>
        </a:p>
      </dsp:txBody>
      <dsp:txXfrm>
        <a:off x="6486312" y="0"/>
        <a:ext cx="4700481" cy="5311099"/>
      </dsp:txXfrm>
    </dsp:sp>
    <dsp:sp modelId="{B735E3CC-BA2A-434D-A7A4-C0241348C674}">
      <dsp:nvSpPr>
        <dsp:cNvPr id="0" name=""/>
        <dsp:cNvSpPr/>
      </dsp:nvSpPr>
      <dsp:spPr>
        <a:xfrm flipH="1">
          <a:off x="5953163" y="283719"/>
          <a:ext cx="369177" cy="113234"/>
        </a:xfrm>
        <a:prstGeom prst="rect">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47DD9-03C1-42C0-9B03-AED7809F11D9}">
      <dsp:nvSpPr>
        <dsp:cNvPr id="0" name=""/>
        <dsp:cNvSpPr/>
      </dsp:nvSpPr>
      <dsp:spPr>
        <a:xfrm rot="10800000">
          <a:off x="1795985" y="2269"/>
          <a:ext cx="5716547" cy="1424414"/>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628127"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2">
                  <a:lumMod val="50000"/>
                </a:schemeClr>
              </a:solidFill>
            </a:rPr>
            <a:t>Cash Received		Checks Received</a:t>
          </a:r>
        </a:p>
        <a:p>
          <a:pPr lvl="0" algn="l" defTabSz="800100">
            <a:lnSpc>
              <a:spcPct val="90000"/>
            </a:lnSpc>
            <a:spcBef>
              <a:spcPct val="0"/>
            </a:spcBef>
            <a:spcAft>
              <a:spcPct val="35000"/>
            </a:spcAft>
          </a:pPr>
          <a:r>
            <a:rPr lang="en-US" sz="1800" kern="1200" dirty="0" smtClean="0">
              <a:solidFill>
                <a:schemeClr val="accent2">
                  <a:lumMod val="50000"/>
                </a:schemeClr>
              </a:solidFill>
            </a:rPr>
            <a:t>Checks Written		Accounts Payable</a:t>
          </a:r>
        </a:p>
        <a:p>
          <a:pPr lvl="0" algn="l" defTabSz="800100">
            <a:lnSpc>
              <a:spcPct val="90000"/>
            </a:lnSpc>
            <a:spcBef>
              <a:spcPct val="0"/>
            </a:spcBef>
            <a:spcAft>
              <a:spcPct val="35000"/>
            </a:spcAft>
          </a:pPr>
          <a:r>
            <a:rPr lang="en-US" sz="1800" kern="1200" dirty="0" smtClean="0">
              <a:solidFill>
                <a:schemeClr val="accent2">
                  <a:lumMod val="50000"/>
                </a:schemeClr>
              </a:solidFill>
            </a:rPr>
            <a:t>Credit Cards		Payroll</a:t>
          </a:r>
        </a:p>
        <a:p>
          <a:pPr lvl="0" algn="l" defTabSz="800100">
            <a:lnSpc>
              <a:spcPct val="90000"/>
            </a:lnSpc>
            <a:spcBef>
              <a:spcPct val="0"/>
            </a:spcBef>
            <a:spcAft>
              <a:spcPct val="35000"/>
            </a:spcAft>
          </a:pPr>
          <a:endParaRPr lang="en-US" sz="1600" kern="1200" dirty="0"/>
        </a:p>
      </dsp:txBody>
      <dsp:txXfrm rot="10800000">
        <a:off x="2152088" y="2269"/>
        <a:ext cx="5360444" cy="1424414"/>
      </dsp:txXfrm>
    </dsp:sp>
    <dsp:sp modelId="{2E70532C-2227-47F6-9B9E-66F1F6F7029B}">
      <dsp:nvSpPr>
        <dsp:cNvPr id="0" name=""/>
        <dsp:cNvSpPr/>
      </dsp:nvSpPr>
      <dsp:spPr>
        <a:xfrm>
          <a:off x="1083778" y="2269"/>
          <a:ext cx="1424414" cy="1424414"/>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92C821-1A7B-422C-882F-66654A2DB5B2}">
      <dsp:nvSpPr>
        <dsp:cNvPr id="0" name=""/>
        <dsp:cNvSpPr/>
      </dsp:nvSpPr>
      <dsp:spPr>
        <a:xfrm rot="10800000">
          <a:off x="1899684" y="1795319"/>
          <a:ext cx="5716547" cy="1424414"/>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628127" tIns="76200" rIns="14224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accent2">
                  <a:lumMod val="50000"/>
                </a:schemeClr>
              </a:solidFill>
            </a:rPr>
            <a:t>	       Inventory</a:t>
          </a:r>
        </a:p>
        <a:p>
          <a:pPr lvl="0" algn="l" defTabSz="889000">
            <a:lnSpc>
              <a:spcPct val="90000"/>
            </a:lnSpc>
            <a:spcBef>
              <a:spcPct val="0"/>
            </a:spcBef>
            <a:spcAft>
              <a:spcPct val="35000"/>
            </a:spcAft>
          </a:pPr>
          <a:endParaRPr lang="en-US" sz="2000" kern="1200" dirty="0" smtClean="0">
            <a:solidFill>
              <a:schemeClr val="accent2">
                <a:lumMod val="50000"/>
              </a:schemeClr>
            </a:solidFill>
          </a:endParaRPr>
        </a:p>
        <a:p>
          <a:pPr lvl="0" algn="l" defTabSz="889000">
            <a:lnSpc>
              <a:spcPct val="90000"/>
            </a:lnSpc>
            <a:spcBef>
              <a:spcPct val="0"/>
            </a:spcBef>
            <a:spcAft>
              <a:spcPct val="35000"/>
            </a:spcAft>
          </a:pPr>
          <a:r>
            <a:rPr lang="en-US" sz="2000" kern="1200" dirty="0" smtClean="0">
              <a:solidFill>
                <a:schemeClr val="accent2">
                  <a:lumMod val="50000"/>
                </a:schemeClr>
              </a:solidFill>
            </a:rPr>
            <a:t>Supplies		Fixed Assets</a:t>
          </a:r>
          <a:endParaRPr lang="en-US" sz="2000" kern="1200" dirty="0">
            <a:solidFill>
              <a:schemeClr val="accent2">
                <a:lumMod val="50000"/>
              </a:schemeClr>
            </a:solidFill>
          </a:endParaRPr>
        </a:p>
      </dsp:txBody>
      <dsp:txXfrm rot="10800000">
        <a:off x="2255787" y="1795319"/>
        <a:ext cx="5360444" cy="1424414"/>
      </dsp:txXfrm>
    </dsp:sp>
    <dsp:sp modelId="{B4923506-BFFA-48CB-BB85-5A80D08C6731}">
      <dsp:nvSpPr>
        <dsp:cNvPr id="0" name=""/>
        <dsp:cNvSpPr/>
      </dsp:nvSpPr>
      <dsp:spPr>
        <a:xfrm>
          <a:off x="1083778" y="1851883"/>
          <a:ext cx="1424414" cy="1424414"/>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145C38-0A48-48BF-8531-3AAD1866B5B3}">
      <dsp:nvSpPr>
        <dsp:cNvPr id="0" name=""/>
        <dsp:cNvSpPr/>
      </dsp:nvSpPr>
      <dsp:spPr>
        <a:xfrm rot="10800000">
          <a:off x="1795985" y="3701496"/>
          <a:ext cx="5716547" cy="1424414"/>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628127"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2">
                  <a:lumMod val="50000"/>
                </a:schemeClr>
              </a:solidFill>
            </a:rPr>
            <a:t>Financial Reporting Process</a:t>
          </a:r>
        </a:p>
        <a:p>
          <a:pPr lvl="0" algn="l" defTabSz="800100">
            <a:lnSpc>
              <a:spcPct val="90000"/>
            </a:lnSpc>
            <a:spcBef>
              <a:spcPct val="0"/>
            </a:spcBef>
            <a:spcAft>
              <a:spcPct val="35000"/>
            </a:spcAft>
          </a:pPr>
          <a:r>
            <a:rPr lang="en-US" sz="1800" kern="1200" dirty="0" smtClean="0">
              <a:solidFill>
                <a:schemeClr val="accent2">
                  <a:lumMod val="50000"/>
                </a:schemeClr>
              </a:solidFill>
            </a:rPr>
            <a:t>Board Reports                Expense Reports </a:t>
          </a:r>
        </a:p>
        <a:p>
          <a:pPr lvl="0" algn="l" defTabSz="800100">
            <a:lnSpc>
              <a:spcPct val="90000"/>
            </a:lnSpc>
            <a:spcBef>
              <a:spcPct val="0"/>
            </a:spcBef>
            <a:spcAft>
              <a:spcPct val="35000"/>
            </a:spcAft>
          </a:pPr>
          <a:r>
            <a:rPr lang="en-US" sz="1800" kern="1200" dirty="0" smtClean="0">
              <a:solidFill>
                <a:schemeClr val="accent2">
                  <a:lumMod val="50000"/>
                </a:schemeClr>
              </a:solidFill>
            </a:rPr>
            <a:t>                 Grant Reporting</a:t>
          </a:r>
          <a:endParaRPr lang="en-US" sz="1800" kern="1200" dirty="0">
            <a:solidFill>
              <a:schemeClr val="accent2">
                <a:lumMod val="50000"/>
              </a:schemeClr>
            </a:solidFill>
          </a:endParaRPr>
        </a:p>
      </dsp:txBody>
      <dsp:txXfrm rot="10800000">
        <a:off x="2152088" y="3701496"/>
        <a:ext cx="5360444" cy="1424414"/>
      </dsp:txXfrm>
    </dsp:sp>
    <dsp:sp modelId="{6581190B-7144-45F7-B9C5-7B60BC8EED9C}">
      <dsp:nvSpPr>
        <dsp:cNvPr id="0" name=""/>
        <dsp:cNvSpPr/>
      </dsp:nvSpPr>
      <dsp:spPr>
        <a:xfrm>
          <a:off x="1083778" y="3701496"/>
          <a:ext cx="1424414" cy="1424414"/>
        </a:xfrm>
        <a:prstGeom prst="ellipse">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BEB41-E8CA-4612-A0B3-6C568E3CD792}">
      <dsp:nvSpPr>
        <dsp:cNvPr id="0" name=""/>
        <dsp:cNvSpPr/>
      </dsp:nvSpPr>
      <dsp:spPr>
        <a:xfrm rot="5400000">
          <a:off x="5656895" y="942430"/>
          <a:ext cx="2255572" cy="1962348"/>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prstMaterial="plastic">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solidFill>
              <a:schemeClr val="tx1"/>
            </a:solidFill>
          </a:endParaRPr>
        </a:p>
      </dsp:txBody>
      <dsp:txXfrm rot="-5400000">
        <a:off x="6109306" y="1147311"/>
        <a:ext cx="1350750" cy="1552586"/>
      </dsp:txXfrm>
    </dsp:sp>
    <dsp:sp modelId="{BAC98ACD-C0CE-4475-A404-C23196CAFB0F}">
      <dsp:nvSpPr>
        <dsp:cNvPr id="0" name=""/>
        <dsp:cNvSpPr/>
      </dsp:nvSpPr>
      <dsp:spPr>
        <a:xfrm>
          <a:off x="5606811" y="1075396"/>
          <a:ext cx="2517219" cy="1353343"/>
        </a:xfrm>
        <a:prstGeom prst="rect">
          <a:avLst/>
        </a:prstGeom>
        <a:noFill/>
        <a:ln>
          <a:noFill/>
        </a:ln>
        <a:effectLst/>
      </dsp:spPr>
      <dsp:style>
        <a:lnRef idx="0">
          <a:scrgbClr r="0" g="0" b="0"/>
        </a:lnRef>
        <a:fillRef idx="0">
          <a:scrgbClr r="0" g="0" b="0"/>
        </a:fillRef>
        <a:effectRef idx="0">
          <a:scrgbClr r="0" g="0" b="0"/>
        </a:effectRef>
        <a:fontRef idx="minor"/>
      </dsp:style>
    </dsp:sp>
    <dsp:sp modelId="{2621AEFC-6956-4877-916C-203EBC766F27}">
      <dsp:nvSpPr>
        <dsp:cNvPr id="0" name=""/>
        <dsp:cNvSpPr/>
      </dsp:nvSpPr>
      <dsp:spPr>
        <a:xfrm rot="5400000">
          <a:off x="4001184" y="3141907"/>
          <a:ext cx="2255572" cy="1962348"/>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convex"/>
          <a:bevelB prst="slope"/>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453595" y="3346788"/>
        <a:ext cx="1350750" cy="1552586"/>
      </dsp:txXfrm>
    </dsp:sp>
    <dsp:sp modelId="{549958AA-423F-4C0B-A225-81F3386D18B1}">
      <dsp:nvSpPr>
        <dsp:cNvPr id="0" name=""/>
        <dsp:cNvSpPr/>
      </dsp:nvSpPr>
      <dsp:spPr>
        <a:xfrm rot="5400000">
          <a:off x="729539" y="2181896"/>
          <a:ext cx="2255572" cy="3642197"/>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mj-lt"/>
            </a:rPr>
            <a:t>IF THERE IS CASH THEN TWO PEOPLE COUNT </a:t>
          </a:r>
          <a:endParaRPr lang="en-US" sz="2400" kern="1200" dirty="0">
            <a:solidFill>
              <a:schemeClr val="tx1"/>
            </a:solidFill>
            <a:latin typeface="+mj-lt"/>
          </a:endParaRPr>
        </a:p>
      </dsp:txBody>
      <dsp:txXfrm rot="-5400000">
        <a:off x="643260" y="3251137"/>
        <a:ext cx="2428131" cy="1503714"/>
      </dsp:txXfrm>
    </dsp:sp>
    <dsp:sp modelId="{E86D360B-81F4-4548-83F4-BB2DAE41A708}">
      <dsp:nvSpPr>
        <dsp:cNvPr id="0" name=""/>
        <dsp:cNvSpPr/>
      </dsp:nvSpPr>
      <dsp:spPr>
        <a:xfrm>
          <a:off x="3968" y="2989926"/>
          <a:ext cx="2436018" cy="1353343"/>
        </a:xfrm>
        <a:prstGeom prst="rect">
          <a:avLst/>
        </a:prstGeom>
        <a:noFill/>
        <a:ln>
          <a:noFill/>
        </a:ln>
        <a:effectLst/>
      </dsp:spPr>
      <dsp:style>
        <a:lnRef idx="0">
          <a:scrgbClr r="0" g="0" b="0"/>
        </a:lnRef>
        <a:fillRef idx="0">
          <a:scrgbClr r="0" g="0" b="0"/>
        </a:fillRef>
        <a:effectRef idx="0">
          <a:scrgbClr r="0" g="0" b="0"/>
        </a:effectRef>
        <a:fontRef idx="minor"/>
      </dsp:style>
    </dsp:sp>
    <dsp:sp modelId="{962A63FF-E2F8-4FF4-BA6B-EE766AB36F3A}">
      <dsp:nvSpPr>
        <dsp:cNvPr id="0" name=""/>
        <dsp:cNvSpPr/>
      </dsp:nvSpPr>
      <dsp:spPr>
        <a:xfrm rot="5400000">
          <a:off x="2590571" y="167064"/>
          <a:ext cx="2255572" cy="2918149"/>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chilly" dir="t"/>
        </a:scene3d>
        <a:sp3d prstMaterial="plastic">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745641" y="874281"/>
        <a:ext cx="1945433" cy="1503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F577F-BDC5-4919-A3E0-06B367D60094}">
      <dsp:nvSpPr>
        <dsp:cNvPr id="0" name=""/>
        <dsp:cNvSpPr/>
      </dsp:nvSpPr>
      <dsp:spPr>
        <a:xfrm rot="5400000">
          <a:off x="4428668" y="-584658"/>
          <a:ext cx="2098708" cy="3268027"/>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Mail Coordination</a:t>
          </a:r>
          <a:endParaRPr lang="en-US" sz="2600" kern="1200" dirty="0">
            <a:solidFill>
              <a:schemeClr val="tx1"/>
            </a:solidFill>
          </a:endParaRPr>
        </a:p>
      </dsp:txBody>
      <dsp:txXfrm rot="-5400000">
        <a:off x="4388680" y="349786"/>
        <a:ext cx="2178685" cy="1399138"/>
      </dsp:txXfrm>
    </dsp:sp>
    <dsp:sp modelId="{0F7A0B9B-490A-46CF-AE6D-A4CFF46E94BC}">
      <dsp:nvSpPr>
        <dsp:cNvPr id="0" name=""/>
        <dsp:cNvSpPr/>
      </dsp:nvSpPr>
      <dsp:spPr>
        <a:xfrm>
          <a:off x="7097008" y="2331634"/>
          <a:ext cx="1268911" cy="367882"/>
        </a:xfrm>
        <a:prstGeom prst="rect">
          <a:avLst/>
        </a:prstGeom>
        <a:noFill/>
        <a:ln>
          <a:noFill/>
        </a:ln>
        <a:effectLst/>
      </dsp:spPr>
      <dsp:style>
        <a:lnRef idx="0">
          <a:scrgbClr r="0" g="0" b="0"/>
        </a:lnRef>
        <a:fillRef idx="0">
          <a:scrgbClr r="0" g="0" b="0"/>
        </a:fillRef>
        <a:effectRef idx="0">
          <a:scrgbClr r="0" g="0" b="0"/>
        </a:effectRef>
        <a:fontRef idx="minor"/>
      </dsp:style>
    </dsp:sp>
    <dsp:sp modelId="{3AAC6CC4-2911-4B04-95A7-42104088435F}">
      <dsp:nvSpPr>
        <dsp:cNvPr id="0" name=""/>
        <dsp:cNvSpPr/>
      </dsp:nvSpPr>
      <dsp:spPr>
        <a:xfrm rot="5400000">
          <a:off x="493009" y="-382700"/>
          <a:ext cx="2098708" cy="3084727"/>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Transaction Review</a:t>
          </a:r>
          <a:endParaRPr lang="en-US" sz="3000" kern="1200" dirty="0">
            <a:solidFill>
              <a:schemeClr val="tx1"/>
            </a:solidFill>
          </a:endParaRPr>
        </a:p>
      </dsp:txBody>
      <dsp:txXfrm rot="-5400000">
        <a:off x="514121" y="460094"/>
        <a:ext cx="2056485" cy="1399138"/>
      </dsp:txXfrm>
    </dsp:sp>
    <dsp:sp modelId="{F139AD8F-0875-4FE4-92E7-DB00A3921C25}">
      <dsp:nvSpPr>
        <dsp:cNvPr id="0" name=""/>
        <dsp:cNvSpPr/>
      </dsp:nvSpPr>
      <dsp:spPr>
        <a:xfrm rot="5400000">
          <a:off x="5889591" y="1919144"/>
          <a:ext cx="2098708" cy="182587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Vendor Review</a:t>
          </a:r>
          <a:endParaRPr lang="en-US" sz="2600" kern="1200" dirty="0">
            <a:solidFill>
              <a:schemeClr val="tx1"/>
            </a:solidFill>
          </a:endParaRPr>
        </a:p>
      </dsp:txBody>
      <dsp:txXfrm rot="-5400000">
        <a:off x="6310539" y="2109777"/>
        <a:ext cx="1256812" cy="1444610"/>
      </dsp:txXfrm>
    </dsp:sp>
    <dsp:sp modelId="{493AEA00-6A10-41E5-9960-B3CD5A707293}">
      <dsp:nvSpPr>
        <dsp:cNvPr id="0" name=""/>
        <dsp:cNvSpPr/>
      </dsp:nvSpPr>
      <dsp:spPr>
        <a:xfrm>
          <a:off x="520479" y="2201797"/>
          <a:ext cx="2266605" cy="1259225"/>
        </a:xfrm>
        <a:prstGeom prst="rect">
          <a:avLst/>
        </a:prstGeom>
        <a:noFill/>
        <a:ln>
          <a:noFill/>
        </a:ln>
        <a:effectLst/>
      </dsp:spPr>
      <dsp:style>
        <a:lnRef idx="0">
          <a:scrgbClr r="0" g="0" b="0"/>
        </a:lnRef>
        <a:fillRef idx="0">
          <a:scrgbClr r="0" g="0" b="0"/>
        </a:fillRef>
        <a:effectRef idx="0">
          <a:scrgbClr r="0" g="0" b="0"/>
        </a:effectRef>
        <a:fontRef idx="minor"/>
      </dsp:style>
    </dsp:sp>
    <dsp:sp modelId="{5149996D-B300-484C-9037-7C8CD9135017}">
      <dsp:nvSpPr>
        <dsp:cNvPr id="0" name=""/>
        <dsp:cNvSpPr/>
      </dsp:nvSpPr>
      <dsp:spPr>
        <a:xfrm rot="5400000">
          <a:off x="2603049" y="1204678"/>
          <a:ext cx="2098708" cy="3254808"/>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rPr>
            <a:t>Reporting Review</a:t>
          </a:r>
          <a:endParaRPr lang="en-US" sz="3300" kern="1200" dirty="0">
            <a:solidFill>
              <a:schemeClr val="tx1"/>
            </a:solidFill>
          </a:endParaRPr>
        </a:p>
      </dsp:txBody>
      <dsp:txXfrm rot="-5400000">
        <a:off x="2567467" y="2132513"/>
        <a:ext cx="2169872" cy="13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C4467-201A-4B02-AB19-2410333B66B4}">
      <dsp:nvSpPr>
        <dsp:cNvPr id="0" name=""/>
        <dsp:cNvSpPr/>
      </dsp:nvSpPr>
      <dsp:spPr>
        <a:xfrm>
          <a:off x="171410" y="3284514"/>
          <a:ext cx="4178559" cy="93825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LACK OF TRAINING</a:t>
          </a:r>
          <a:endParaRPr lang="en-US" sz="3200" kern="1200" dirty="0"/>
        </a:p>
      </dsp:txBody>
      <dsp:txXfrm>
        <a:off x="171410" y="3284514"/>
        <a:ext cx="4178559" cy="938257"/>
      </dsp:txXfrm>
    </dsp:sp>
    <dsp:sp modelId="{48BB434F-1B2B-4DC6-99AF-77D90843C176}">
      <dsp:nvSpPr>
        <dsp:cNvPr id="0" name=""/>
        <dsp:cNvSpPr/>
      </dsp:nvSpPr>
      <dsp:spPr>
        <a:xfrm>
          <a:off x="4282763" y="533043"/>
          <a:ext cx="5568470" cy="1611113"/>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LIMITED STAFF  OR INFRASTRUCTURE</a:t>
          </a:r>
          <a:endParaRPr lang="en-US" sz="3200" kern="1200" dirty="0"/>
        </a:p>
      </dsp:txBody>
      <dsp:txXfrm>
        <a:off x="4282763" y="533043"/>
        <a:ext cx="5568470" cy="1611113"/>
      </dsp:txXfrm>
    </dsp:sp>
    <dsp:sp modelId="{8B65B148-F338-4E85-B2F5-0BB9C5BA3967}">
      <dsp:nvSpPr>
        <dsp:cNvPr id="0" name=""/>
        <dsp:cNvSpPr/>
      </dsp:nvSpPr>
      <dsp:spPr>
        <a:xfrm>
          <a:off x="84011" y="457448"/>
          <a:ext cx="3348220" cy="21820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TOO MUCH TRUST</a:t>
          </a:r>
          <a:endParaRPr lang="en-US" sz="4800" kern="1200" dirty="0"/>
        </a:p>
      </dsp:txBody>
      <dsp:txXfrm>
        <a:off x="84011" y="457448"/>
        <a:ext cx="3348220" cy="2182060"/>
      </dsp:txXfrm>
    </dsp:sp>
    <dsp:sp modelId="{B45876AF-263A-49E6-ADE1-AA7BAE124498}">
      <dsp:nvSpPr>
        <dsp:cNvPr id="0" name=""/>
        <dsp:cNvSpPr/>
      </dsp:nvSpPr>
      <dsp:spPr>
        <a:xfrm>
          <a:off x="5768469" y="2871213"/>
          <a:ext cx="3215485" cy="198359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LARGE VOLUME OF TRANSACTIONS</a:t>
          </a:r>
          <a:endParaRPr lang="en-US" sz="3200" kern="1200" dirty="0"/>
        </a:p>
      </dsp:txBody>
      <dsp:txXfrm>
        <a:off x="5768469" y="2871213"/>
        <a:ext cx="3215485" cy="1983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969F6-0F8C-4443-85FF-F3929AC0B77D}">
      <dsp:nvSpPr>
        <dsp:cNvPr id="0" name=""/>
        <dsp:cNvSpPr/>
      </dsp:nvSpPr>
      <dsp:spPr>
        <a:xfrm rot="5400000">
          <a:off x="6218758" y="-1502424"/>
          <a:ext cx="1910120" cy="491496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Sign checks</a:t>
          </a:r>
          <a:endParaRPr lang="en-US" sz="2000" kern="1200" dirty="0"/>
        </a:p>
        <a:p>
          <a:pPr marL="228600" lvl="1" indent="-228600" algn="l" defTabSz="889000">
            <a:lnSpc>
              <a:spcPct val="90000"/>
            </a:lnSpc>
            <a:spcBef>
              <a:spcPct val="0"/>
            </a:spcBef>
            <a:spcAft>
              <a:spcPct val="15000"/>
            </a:spcAft>
            <a:buChar char="••"/>
          </a:pPr>
          <a:r>
            <a:rPr lang="en-US" sz="2000" kern="1200" dirty="0" smtClean="0"/>
            <a:t>Review bank reconciliations</a:t>
          </a:r>
          <a:r>
            <a:rPr lang="en-US" sz="2000" kern="1200" dirty="0" smtClean="0"/>
            <a:t>	</a:t>
          </a:r>
          <a:endParaRPr lang="en-US" sz="2000" kern="1200" dirty="0"/>
        </a:p>
        <a:p>
          <a:pPr marL="228600" lvl="1" indent="-228600" algn="l" defTabSz="889000">
            <a:lnSpc>
              <a:spcPct val="90000"/>
            </a:lnSpc>
            <a:spcBef>
              <a:spcPct val="0"/>
            </a:spcBef>
            <a:spcAft>
              <a:spcPct val="15000"/>
            </a:spcAft>
            <a:buChar char="••"/>
          </a:pPr>
          <a:r>
            <a:rPr lang="en-US" sz="2000" kern="1200" dirty="0" smtClean="0"/>
            <a:t>Review Account activity</a:t>
          </a:r>
          <a:endParaRPr lang="en-US" sz="2000" kern="1200" dirty="0"/>
        </a:p>
        <a:p>
          <a:pPr marL="228600" lvl="1" indent="-228600" algn="l" defTabSz="889000">
            <a:lnSpc>
              <a:spcPct val="90000"/>
            </a:lnSpc>
            <a:spcBef>
              <a:spcPct val="0"/>
            </a:spcBef>
            <a:spcAft>
              <a:spcPct val="15000"/>
            </a:spcAft>
            <a:buChar char="••"/>
          </a:pPr>
          <a:r>
            <a:rPr lang="en-US" sz="2000" kern="1200" dirty="0" smtClean="0"/>
            <a:t>Sign significant contracts</a:t>
          </a:r>
          <a:endParaRPr lang="en-US" sz="2000" kern="1200" dirty="0"/>
        </a:p>
        <a:p>
          <a:pPr marL="228600" lvl="1" indent="-228600" algn="l" defTabSz="889000">
            <a:lnSpc>
              <a:spcPct val="90000"/>
            </a:lnSpc>
            <a:spcBef>
              <a:spcPct val="0"/>
            </a:spcBef>
            <a:spcAft>
              <a:spcPct val="15000"/>
            </a:spcAft>
            <a:buChar char="••"/>
          </a:pPr>
          <a:r>
            <a:rPr lang="en-US" sz="2000" kern="1200" dirty="0" smtClean="0"/>
            <a:t>Approve compensation adjustments</a:t>
          </a:r>
          <a:endParaRPr lang="en-US" sz="2000" kern="1200" dirty="0"/>
        </a:p>
        <a:p>
          <a:pPr marL="228600" lvl="1" indent="-228600" algn="l" defTabSz="889000">
            <a:lnSpc>
              <a:spcPct val="90000"/>
            </a:lnSpc>
            <a:spcBef>
              <a:spcPct val="0"/>
            </a:spcBef>
            <a:spcAft>
              <a:spcPct val="15000"/>
            </a:spcAft>
            <a:buChar char="••"/>
          </a:pPr>
          <a:r>
            <a:rPr lang="en-US" sz="2000" kern="1200" dirty="0" smtClean="0"/>
            <a:t>Approve Payroll</a:t>
          </a:r>
          <a:endParaRPr lang="en-US" sz="2000" kern="1200" dirty="0"/>
        </a:p>
      </dsp:txBody>
      <dsp:txXfrm rot="-5400000">
        <a:off x="4716334" y="93244"/>
        <a:ext cx="4821725" cy="1723632"/>
      </dsp:txXfrm>
    </dsp:sp>
    <dsp:sp modelId="{C753B65C-1D54-4770-AC29-437E5B4860B4}">
      <dsp:nvSpPr>
        <dsp:cNvPr id="0" name=""/>
        <dsp:cNvSpPr/>
      </dsp:nvSpPr>
      <dsp:spPr>
        <a:xfrm>
          <a:off x="1823621" y="349584"/>
          <a:ext cx="3028416" cy="11064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2">
                  <a:lumMod val="75000"/>
                </a:schemeClr>
              </a:solidFill>
            </a:rPr>
            <a:t>Executive Director </a:t>
          </a:r>
          <a:endParaRPr lang="en-US" sz="2800" kern="1200" dirty="0">
            <a:solidFill>
              <a:schemeClr val="accent2">
                <a:lumMod val="75000"/>
              </a:schemeClr>
            </a:solidFill>
          </a:endParaRPr>
        </a:p>
      </dsp:txBody>
      <dsp:txXfrm>
        <a:off x="1877633" y="403596"/>
        <a:ext cx="2920392" cy="998426"/>
      </dsp:txXfrm>
    </dsp:sp>
    <dsp:sp modelId="{562861D5-0AE7-4225-8B4B-B3DB929FCEB6}">
      <dsp:nvSpPr>
        <dsp:cNvPr id="0" name=""/>
        <dsp:cNvSpPr/>
      </dsp:nvSpPr>
      <dsp:spPr>
        <a:xfrm rot="5400000">
          <a:off x="1990348" y="898884"/>
          <a:ext cx="1643373" cy="3626335"/>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Prepare checks</a:t>
          </a:r>
          <a:endParaRPr lang="en-US" sz="2000" kern="1200" dirty="0"/>
        </a:p>
        <a:p>
          <a:pPr marL="228600" lvl="1" indent="-228600" algn="l" defTabSz="889000">
            <a:lnSpc>
              <a:spcPct val="90000"/>
            </a:lnSpc>
            <a:spcBef>
              <a:spcPct val="0"/>
            </a:spcBef>
            <a:spcAft>
              <a:spcPct val="15000"/>
            </a:spcAft>
            <a:buChar char="••"/>
          </a:pPr>
          <a:r>
            <a:rPr lang="en-US" sz="2000" kern="1200" dirty="0" smtClean="0"/>
            <a:t>Reconcile statements</a:t>
          </a:r>
          <a:endParaRPr lang="en-US" sz="2000" kern="1200" dirty="0"/>
        </a:p>
        <a:p>
          <a:pPr marL="228600" lvl="1" indent="-228600" algn="l" defTabSz="889000">
            <a:lnSpc>
              <a:spcPct val="90000"/>
            </a:lnSpc>
            <a:spcBef>
              <a:spcPct val="0"/>
            </a:spcBef>
            <a:spcAft>
              <a:spcPct val="15000"/>
            </a:spcAft>
            <a:buChar char="••"/>
          </a:pPr>
          <a:r>
            <a:rPr lang="en-US" sz="2000" kern="1200" dirty="0" smtClean="0"/>
            <a:t>Approve Invoices</a:t>
          </a:r>
          <a:endParaRPr lang="en-US" sz="2000" kern="1200" dirty="0"/>
        </a:p>
        <a:p>
          <a:pPr marL="228600" lvl="1" indent="-228600" algn="l" defTabSz="889000">
            <a:lnSpc>
              <a:spcPct val="90000"/>
            </a:lnSpc>
            <a:spcBef>
              <a:spcPct val="0"/>
            </a:spcBef>
            <a:spcAft>
              <a:spcPct val="15000"/>
            </a:spcAft>
            <a:buChar char="••"/>
          </a:pPr>
          <a:r>
            <a:rPr lang="en-US" sz="2000" kern="1200" dirty="0" smtClean="0"/>
            <a:t>Approve Payroll</a:t>
          </a:r>
          <a:endParaRPr lang="en-US" sz="2000" kern="1200" dirty="0"/>
        </a:p>
        <a:p>
          <a:pPr marL="228600" lvl="1" indent="-228600" algn="l" defTabSz="889000">
            <a:lnSpc>
              <a:spcPct val="90000"/>
            </a:lnSpc>
            <a:spcBef>
              <a:spcPct val="0"/>
            </a:spcBef>
            <a:spcAft>
              <a:spcPct val="15000"/>
            </a:spcAft>
            <a:buChar char="••"/>
          </a:pPr>
          <a:r>
            <a:rPr lang="en-US" sz="2000" kern="1200" dirty="0" smtClean="0"/>
            <a:t>Prepare Reports</a:t>
          </a:r>
          <a:endParaRPr lang="en-US" sz="2000" kern="1200" dirty="0"/>
        </a:p>
      </dsp:txBody>
      <dsp:txXfrm rot="-5400000">
        <a:off x="998868" y="1970588"/>
        <a:ext cx="3546112" cy="1482927"/>
      </dsp:txXfrm>
    </dsp:sp>
    <dsp:sp modelId="{110370C0-325A-4B66-A1E0-9E368BC28770}">
      <dsp:nvSpPr>
        <dsp:cNvPr id="0" name=""/>
        <dsp:cNvSpPr/>
      </dsp:nvSpPr>
      <dsp:spPr>
        <a:xfrm>
          <a:off x="4412637" y="2250591"/>
          <a:ext cx="3570790" cy="99416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accent2">
                  <a:lumMod val="75000"/>
                </a:schemeClr>
              </a:solidFill>
            </a:rPr>
            <a:t>ACCOUNTANT</a:t>
          </a:r>
          <a:endParaRPr lang="en-US" sz="2700" kern="1200" dirty="0">
            <a:solidFill>
              <a:schemeClr val="accent2">
                <a:lumMod val="75000"/>
              </a:schemeClr>
            </a:solidFill>
          </a:endParaRPr>
        </a:p>
      </dsp:txBody>
      <dsp:txXfrm>
        <a:off x="4461168" y="2299122"/>
        <a:ext cx="3473728" cy="897106"/>
      </dsp:txXfrm>
    </dsp:sp>
    <dsp:sp modelId="{DB226AA6-BBD6-4016-A274-A99E80D3A4D5}">
      <dsp:nvSpPr>
        <dsp:cNvPr id="0" name=""/>
        <dsp:cNvSpPr/>
      </dsp:nvSpPr>
      <dsp:spPr>
        <a:xfrm rot="5400000">
          <a:off x="5462224" y="2743264"/>
          <a:ext cx="1905771" cy="381860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Create Payroll</a:t>
          </a:r>
          <a:endParaRPr lang="en-US" sz="2000" kern="1200" dirty="0"/>
        </a:p>
        <a:p>
          <a:pPr marL="228600" lvl="1" indent="-228600" algn="l" defTabSz="889000">
            <a:lnSpc>
              <a:spcPct val="90000"/>
            </a:lnSpc>
            <a:spcBef>
              <a:spcPct val="0"/>
            </a:spcBef>
            <a:spcAft>
              <a:spcPct val="15000"/>
            </a:spcAft>
            <a:buChar char="••"/>
          </a:pPr>
          <a:r>
            <a:rPr lang="en-US" sz="2000" kern="1200" dirty="0" smtClean="0"/>
            <a:t>Open mail</a:t>
          </a:r>
          <a:endParaRPr lang="en-US" sz="2000" kern="1200" dirty="0"/>
        </a:p>
        <a:p>
          <a:pPr marL="228600" lvl="1" indent="-228600" algn="l" defTabSz="889000">
            <a:lnSpc>
              <a:spcPct val="90000"/>
            </a:lnSpc>
            <a:spcBef>
              <a:spcPct val="0"/>
            </a:spcBef>
            <a:spcAft>
              <a:spcPct val="15000"/>
            </a:spcAft>
            <a:buChar char="••"/>
          </a:pPr>
          <a:r>
            <a:rPr lang="en-US" sz="2000" kern="1200" dirty="0" smtClean="0"/>
            <a:t>Enter Invoices/Payments</a:t>
          </a:r>
          <a:endParaRPr lang="en-US" sz="2000" kern="1200" dirty="0"/>
        </a:p>
        <a:p>
          <a:pPr marL="228600" lvl="1" indent="-228600" algn="l" defTabSz="889000">
            <a:lnSpc>
              <a:spcPct val="90000"/>
            </a:lnSpc>
            <a:spcBef>
              <a:spcPct val="0"/>
            </a:spcBef>
            <a:spcAft>
              <a:spcPct val="15000"/>
            </a:spcAft>
            <a:buChar char="••"/>
          </a:pPr>
          <a:r>
            <a:rPr lang="en-US" sz="2000" kern="1200" dirty="0" smtClean="0"/>
            <a:t>Review Financial Statements</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4505809" y="3792711"/>
        <a:ext cx="3725570" cy="1719707"/>
      </dsp:txXfrm>
    </dsp:sp>
    <dsp:sp modelId="{785E3E0A-6CA5-47E0-AD39-9569F352A130}">
      <dsp:nvSpPr>
        <dsp:cNvPr id="0" name=""/>
        <dsp:cNvSpPr/>
      </dsp:nvSpPr>
      <dsp:spPr>
        <a:xfrm>
          <a:off x="1101140" y="4182014"/>
          <a:ext cx="3574280" cy="9411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accent2">
                  <a:lumMod val="75000"/>
                </a:schemeClr>
              </a:solidFill>
            </a:rPr>
            <a:t>ADMINISTRATOR </a:t>
          </a:r>
          <a:r>
            <a:rPr lang="en-US" sz="2700" kern="1200" dirty="0" smtClean="0">
              <a:solidFill>
                <a:schemeClr val="accent2">
                  <a:lumMod val="75000"/>
                </a:schemeClr>
              </a:solidFill>
            </a:rPr>
            <a:t>and/or </a:t>
          </a:r>
          <a:r>
            <a:rPr lang="en-US" sz="2700" kern="1200" dirty="0" smtClean="0">
              <a:solidFill>
                <a:schemeClr val="accent2">
                  <a:lumMod val="75000"/>
                </a:schemeClr>
              </a:solidFill>
            </a:rPr>
            <a:t>BOARD</a:t>
          </a:r>
          <a:endParaRPr lang="en-US" sz="2700" kern="1200" dirty="0">
            <a:solidFill>
              <a:schemeClr val="accent2">
                <a:lumMod val="75000"/>
              </a:schemeClr>
            </a:solidFill>
          </a:endParaRPr>
        </a:p>
      </dsp:txBody>
      <dsp:txXfrm>
        <a:off x="1147081" y="4227955"/>
        <a:ext cx="3482398" cy="849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AAB4A-5C81-4550-BCDF-2A4357F4FD0A}">
      <dsp:nvSpPr>
        <dsp:cNvPr id="0" name=""/>
        <dsp:cNvSpPr/>
      </dsp:nvSpPr>
      <dsp:spPr>
        <a:xfrm>
          <a:off x="0" y="220343"/>
          <a:ext cx="8596312" cy="507482"/>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80437-E014-4344-9976-7D1E9FCC0039}">
      <dsp:nvSpPr>
        <dsp:cNvPr id="0" name=""/>
        <dsp:cNvSpPr/>
      </dsp:nvSpPr>
      <dsp:spPr>
        <a:xfrm>
          <a:off x="1551574" y="0"/>
          <a:ext cx="5228715" cy="5128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2">
                  <a:lumMod val="75000"/>
                </a:schemeClr>
              </a:solidFill>
            </a:rPr>
            <a:t>Don’t try and keep it “In House”</a:t>
          </a:r>
          <a:endParaRPr lang="en-US" sz="2400" kern="1200" dirty="0">
            <a:solidFill>
              <a:schemeClr val="accent2">
                <a:lumMod val="75000"/>
              </a:schemeClr>
            </a:solidFill>
          </a:endParaRPr>
        </a:p>
      </dsp:txBody>
      <dsp:txXfrm>
        <a:off x="1576608" y="25034"/>
        <a:ext cx="5178647" cy="462747"/>
      </dsp:txXfrm>
    </dsp:sp>
    <dsp:sp modelId="{FC98930B-F042-4F0D-B4A6-94ADFCB6BE89}">
      <dsp:nvSpPr>
        <dsp:cNvPr id="0" name=""/>
        <dsp:cNvSpPr/>
      </dsp:nvSpPr>
      <dsp:spPr>
        <a:xfrm>
          <a:off x="0" y="1080865"/>
          <a:ext cx="8596312" cy="50042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2D90D7-00CA-40DA-9C24-C1E835A96F07}">
      <dsp:nvSpPr>
        <dsp:cNvPr id="0" name=""/>
        <dsp:cNvSpPr/>
      </dsp:nvSpPr>
      <dsp:spPr>
        <a:xfrm>
          <a:off x="2334079" y="823421"/>
          <a:ext cx="3566463" cy="5402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2">
                  <a:lumMod val="75000"/>
                </a:schemeClr>
              </a:solidFill>
            </a:rPr>
            <a:t>Act Quickly and Fairly</a:t>
          </a:r>
          <a:endParaRPr lang="en-US" sz="2400" kern="1200" dirty="0">
            <a:solidFill>
              <a:schemeClr val="accent2">
                <a:lumMod val="75000"/>
              </a:schemeClr>
            </a:solidFill>
          </a:endParaRPr>
        </a:p>
      </dsp:txBody>
      <dsp:txXfrm>
        <a:off x="2360451" y="849793"/>
        <a:ext cx="3513719" cy="487495"/>
      </dsp:txXfrm>
    </dsp:sp>
    <dsp:sp modelId="{6D579586-BE57-4B3F-9067-A68FAA3EF1AB}">
      <dsp:nvSpPr>
        <dsp:cNvPr id="0" name=""/>
        <dsp:cNvSpPr/>
      </dsp:nvSpPr>
      <dsp:spPr>
        <a:xfrm>
          <a:off x="0" y="1786732"/>
          <a:ext cx="8596312" cy="504000"/>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960B53-0463-4760-8ED6-A7058CD70828}">
      <dsp:nvSpPr>
        <dsp:cNvPr id="0" name=""/>
        <dsp:cNvSpPr/>
      </dsp:nvSpPr>
      <dsp:spPr>
        <a:xfrm>
          <a:off x="2024543" y="1728984"/>
          <a:ext cx="4339461" cy="392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2">
                  <a:lumMod val="75000"/>
                </a:schemeClr>
              </a:solidFill>
            </a:rPr>
            <a:t>Use Outsiders to Investigate</a:t>
          </a:r>
          <a:endParaRPr lang="en-US" sz="2400" kern="1200" dirty="0">
            <a:solidFill>
              <a:schemeClr val="accent2">
                <a:lumMod val="75000"/>
              </a:schemeClr>
            </a:solidFill>
          </a:endParaRPr>
        </a:p>
      </dsp:txBody>
      <dsp:txXfrm>
        <a:off x="2043710" y="1748151"/>
        <a:ext cx="4301127" cy="354305"/>
      </dsp:txXfrm>
    </dsp:sp>
    <dsp:sp modelId="{419CD9E5-A9AB-4CFE-8763-E4F8AD2B1AE9}">
      <dsp:nvSpPr>
        <dsp:cNvPr id="0" name=""/>
        <dsp:cNvSpPr/>
      </dsp:nvSpPr>
      <dsp:spPr>
        <a:xfrm>
          <a:off x="0" y="2545087"/>
          <a:ext cx="8596312" cy="504000"/>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1BB2C-0398-45EE-9871-C427A3EA4BBD}">
      <dsp:nvSpPr>
        <dsp:cNvPr id="0" name=""/>
        <dsp:cNvSpPr/>
      </dsp:nvSpPr>
      <dsp:spPr>
        <a:xfrm>
          <a:off x="1853227" y="2359039"/>
          <a:ext cx="4886143" cy="590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2">
                  <a:lumMod val="75000"/>
                </a:schemeClr>
              </a:solidFill>
            </a:rPr>
            <a:t>Document Everything in Writing</a:t>
          </a:r>
          <a:endParaRPr lang="en-US" sz="2400" kern="1200" dirty="0">
            <a:solidFill>
              <a:schemeClr val="accent2">
                <a:lumMod val="75000"/>
              </a:schemeClr>
            </a:solidFill>
          </a:endParaRPr>
        </a:p>
      </dsp:txBody>
      <dsp:txXfrm>
        <a:off x="1882048" y="2387860"/>
        <a:ext cx="4828501" cy="532758"/>
      </dsp:txXfrm>
    </dsp:sp>
    <dsp:sp modelId="{6C757158-E05D-46B4-AC5C-908D99A40640}">
      <dsp:nvSpPr>
        <dsp:cNvPr id="0" name=""/>
        <dsp:cNvSpPr/>
      </dsp:nvSpPr>
      <dsp:spPr>
        <a:xfrm>
          <a:off x="0" y="3333212"/>
          <a:ext cx="8596312" cy="504000"/>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40F0B5-5AB5-4AB0-8827-124AACD32516}">
      <dsp:nvSpPr>
        <dsp:cNvPr id="0" name=""/>
        <dsp:cNvSpPr/>
      </dsp:nvSpPr>
      <dsp:spPr>
        <a:xfrm>
          <a:off x="1317376" y="3117399"/>
          <a:ext cx="6017418" cy="590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2">
                  <a:lumMod val="75000"/>
                </a:schemeClr>
              </a:solidFill>
            </a:rPr>
            <a:t>Review Where the System Broke Down</a:t>
          </a:r>
          <a:endParaRPr lang="en-US" sz="2400" kern="1200" dirty="0">
            <a:solidFill>
              <a:schemeClr val="accent2">
                <a:lumMod val="75000"/>
              </a:schemeClr>
            </a:solidFill>
          </a:endParaRPr>
        </a:p>
      </dsp:txBody>
      <dsp:txXfrm>
        <a:off x="1346197" y="3146220"/>
        <a:ext cx="5959776" cy="532758"/>
      </dsp:txXfrm>
    </dsp:sp>
    <dsp:sp modelId="{63AA9C8E-EDD9-43DA-90CA-A94A9F55490E}">
      <dsp:nvSpPr>
        <dsp:cNvPr id="0" name=""/>
        <dsp:cNvSpPr/>
      </dsp:nvSpPr>
      <dsp:spPr>
        <a:xfrm>
          <a:off x="0" y="4161028"/>
          <a:ext cx="8596312" cy="504000"/>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058C2A-3918-46EA-A25A-CD498C1484BC}">
      <dsp:nvSpPr>
        <dsp:cNvPr id="0" name=""/>
        <dsp:cNvSpPr/>
      </dsp:nvSpPr>
      <dsp:spPr>
        <a:xfrm>
          <a:off x="1307928" y="3925371"/>
          <a:ext cx="6017418" cy="590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2">
                  <a:lumMod val="75000"/>
                </a:schemeClr>
              </a:solidFill>
            </a:rPr>
            <a:t>Communicate with Your Supporters</a:t>
          </a:r>
          <a:endParaRPr lang="en-US" sz="2400" kern="1200" dirty="0">
            <a:solidFill>
              <a:schemeClr val="accent2">
                <a:lumMod val="75000"/>
              </a:schemeClr>
            </a:solidFill>
          </a:endParaRPr>
        </a:p>
      </dsp:txBody>
      <dsp:txXfrm>
        <a:off x="1336749" y="3954192"/>
        <a:ext cx="5959776"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3CA52-4831-46A9-A049-CB16BB747289}"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D76BE-185D-4133-B26B-4049C4745583}" type="slidenum">
              <a:rPr lang="en-US" smtClean="0"/>
              <a:t>‹#›</a:t>
            </a:fld>
            <a:endParaRPr lang="en-US"/>
          </a:p>
        </p:txBody>
      </p:sp>
    </p:spTree>
    <p:extLst>
      <p:ext uri="{BB962C8B-B14F-4D97-AF65-F5344CB8AC3E}">
        <p14:creationId xmlns:p14="http://schemas.microsoft.com/office/powerpoint/2010/main" val="226289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700B27-DE4C-4B9E-BB11-B9027034A00F}" type="datetimeFigureOut">
              <a:rPr lang="en-US" smtClean="0"/>
              <a:pPr/>
              <a:t>2/8/2018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4875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0D914D-B099-4142-A885-11F276715148}" type="datetimeFigureOut">
              <a:rPr lang="en-US" smtClean="0"/>
              <a:t>2/8/2018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93257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0D914D-B099-4142-A885-11F276715148}" type="datetimeFigureOut">
              <a:rPr lang="en-US" smtClean="0"/>
              <a:t>2/8/2018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38814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0D914D-B099-4142-A885-11F276715148}" type="datetimeFigureOut">
              <a:rPr lang="en-US" smtClean="0"/>
              <a:t>2/8/2018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66401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0D914D-B099-4142-A885-11F276715148}" type="datetimeFigureOut">
              <a:rPr lang="en-US" smtClean="0"/>
              <a:t>2/8/2018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56679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0D914D-B099-4142-A885-11F276715148}" type="datetimeFigureOut">
              <a:rPr lang="en-US" smtClean="0"/>
              <a:t>2/8/2018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43693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2/8/2018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140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2/8/2018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450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2/8/2018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432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2/8/2018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487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2/8/2018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067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2/8/2018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137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2/8/2018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321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2/8/2018</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617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2/8/2018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254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A6149E5E-3896-4118-99A7-7B85668F1C5E}" type="datetimeFigureOut">
              <a:rPr lang="en-US" smtClean="0"/>
              <a:t>2/8/2018</a:t>
            </a:fld>
            <a:endParaRPr lang="en-US" dirty="0"/>
          </a:p>
        </p:txBody>
      </p:sp>
    </p:spTree>
    <p:extLst>
      <p:ext uri="{BB962C8B-B14F-4D97-AF65-F5344CB8AC3E}">
        <p14:creationId xmlns:p14="http://schemas.microsoft.com/office/powerpoint/2010/main" val="336314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0D914D-B099-4142-A885-11F276715148}" type="datetimeFigureOut">
              <a:rPr lang="en-US" smtClean="0"/>
              <a:t>2/8/2018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519692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7465" y="886075"/>
            <a:ext cx="8388056" cy="2355889"/>
          </a:xfrm>
        </p:spPr>
        <p:txBody>
          <a:bodyPr/>
          <a:lstStyle/>
          <a:p>
            <a:pPr algn="ctr"/>
            <a:r>
              <a:rPr lang="en-US" sz="8000" dirty="0" smtClean="0">
                <a:solidFill>
                  <a:schemeClr val="accent2">
                    <a:lumMod val="75000"/>
                  </a:schemeClr>
                </a:solidFill>
              </a:rPr>
              <a:t>Internal Controls for Non Profits</a:t>
            </a:r>
            <a:endParaRPr lang="en-US" sz="8000" dirty="0">
              <a:solidFill>
                <a:schemeClr val="accent2">
                  <a:lumMod val="75000"/>
                </a:schemeClr>
              </a:solidFill>
            </a:endParaRPr>
          </a:p>
        </p:txBody>
      </p:sp>
      <p:sp>
        <p:nvSpPr>
          <p:cNvPr id="3" name="Subtitle 2"/>
          <p:cNvSpPr>
            <a:spLocks noGrp="1"/>
          </p:cNvSpPr>
          <p:nvPr>
            <p:ph type="subTitle" idx="1"/>
          </p:nvPr>
        </p:nvSpPr>
        <p:spPr>
          <a:xfrm>
            <a:off x="1188206" y="3409215"/>
            <a:ext cx="8825658" cy="409762"/>
          </a:xfrm>
        </p:spPr>
        <p:txBody>
          <a:bodyPr>
            <a:noAutofit/>
          </a:bodyPr>
          <a:lstStyle/>
          <a:p>
            <a:pPr algn="ctr"/>
            <a:r>
              <a:rPr lang="en-US" sz="2800" dirty="0" smtClean="0">
                <a:solidFill>
                  <a:schemeClr val="accent2">
                    <a:lumMod val="75000"/>
                  </a:schemeClr>
                </a:solidFill>
              </a:rPr>
              <a:t>Viable solutions that are easily applied</a:t>
            </a:r>
            <a:endParaRPr lang="en-US" sz="2800" dirty="0">
              <a:solidFill>
                <a:schemeClr val="accent2">
                  <a:lumMod val="75000"/>
                </a:schemeClr>
              </a:solidFill>
            </a:endParaRPr>
          </a:p>
        </p:txBody>
      </p:sp>
      <p:sp>
        <p:nvSpPr>
          <p:cNvPr id="4" name="TextBox 3"/>
          <p:cNvSpPr txBox="1"/>
          <p:nvPr/>
        </p:nvSpPr>
        <p:spPr>
          <a:xfrm>
            <a:off x="1354462" y="5079077"/>
            <a:ext cx="3375480" cy="923330"/>
          </a:xfrm>
          <a:prstGeom prst="rect">
            <a:avLst/>
          </a:prstGeom>
          <a:noFill/>
        </p:spPr>
        <p:txBody>
          <a:bodyPr wrap="square" rtlCol="0">
            <a:spAutoFit/>
          </a:bodyPr>
          <a:lstStyle/>
          <a:p>
            <a:r>
              <a:rPr lang="en-US" dirty="0" smtClean="0">
                <a:solidFill>
                  <a:schemeClr val="tx2">
                    <a:lumMod val="75000"/>
                  </a:schemeClr>
                </a:solidFill>
              </a:rPr>
              <a:t>Chris Daniels  </a:t>
            </a:r>
          </a:p>
          <a:p>
            <a:r>
              <a:rPr lang="en-US" dirty="0" smtClean="0">
                <a:solidFill>
                  <a:schemeClr val="tx2">
                    <a:lumMod val="75000"/>
                  </a:schemeClr>
                </a:solidFill>
              </a:rPr>
              <a:t>Finance Director</a:t>
            </a:r>
          </a:p>
          <a:p>
            <a:r>
              <a:rPr lang="en-US" dirty="0" smtClean="0">
                <a:solidFill>
                  <a:schemeClr val="tx2">
                    <a:lumMod val="75000"/>
                  </a:schemeClr>
                </a:solidFill>
              </a:rPr>
              <a:t>The Family YMCA</a:t>
            </a:r>
            <a:endParaRPr lang="en-US" dirty="0">
              <a:solidFill>
                <a:schemeClr val="tx2">
                  <a:lumMod val="75000"/>
                </a:schemeClr>
              </a:solidFill>
            </a:endParaRPr>
          </a:p>
        </p:txBody>
      </p:sp>
      <p:sp>
        <p:nvSpPr>
          <p:cNvPr id="5" name="TextBox 4"/>
          <p:cNvSpPr txBox="1"/>
          <p:nvPr/>
        </p:nvSpPr>
        <p:spPr>
          <a:xfrm>
            <a:off x="1354462" y="4337613"/>
            <a:ext cx="2053757" cy="369332"/>
          </a:xfrm>
          <a:prstGeom prst="rect">
            <a:avLst/>
          </a:prstGeom>
          <a:noFill/>
        </p:spPr>
        <p:txBody>
          <a:bodyPr wrap="square" rtlCol="0">
            <a:spAutoFit/>
          </a:bodyPr>
          <a:lstStyle/>
          <a:p>
            <a:r>
              <a:rPr lang="en-US" dirty="0" smtClean="0">
                <a:solidFill>
                  <a:schemeClr val="tx2">
                    <a:lumMod val="75000"/>
                  </a:schemeClr>
                </a:solidFill>
              </a:rPr>
              <a:t>February 8, 2018</a:t>
            </a:r>
            <a:endParaRPr lang="en-US" dirty="0">
              <a:solidFill>
                <a:schemeClr val="tx2">
                  <a:lumMod val="75000"/>
                </a:schemeClr>
              </a:solidFill>
            </a:endParaRPr>
          </a:p>
        </p:txBody>
      </p:sp>
      <p:pic>
        <p:nvPicPr>
          <p:cNvPr id="1026" name="Picture 2" descr="Image result for images ymc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0011" y="4706945"/>
            <a:ext cx="1390593" cy="13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28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129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dirty="0" smtClean="0">
                <a:solidFill>
                  <a:schemeClr val="accent2">
                    <a:lumMod val="75000"/>
                  </a:schemeClr>
                </a:solidFill>
              </a:rPr>
              <a:t>And Another……..</a:t>
            </a:r>
            <a:endParaRPr lang="en-US" dirty="0">
              <a:solidFill>
                <a:schemeClr val="accent2">
                  <a:lumMod val="75000"/>
                </a:schemeClr>
              </a:solidFill>
            </a:endParaRPr>
          </a:p>
        </p:txBody>
      </p:sp>
      <p:sp>
        <p:nvSpPr>
          <p:cNvPr id="3" name="Content Placeholder 2"/>
          <p:cNvSpPr>
            <a:spLocks noGrp="1"/>
          </p:cNvSpPr>
          <p:nvPr>
            <p:ph idx="1"/>
          </p:nvPr>
        </p:nvSpPr>
        <p:spPr>
          <a:xfrm>
            <a:off x="677334" y="1708102"/>
            <a:ext cx="8596668" cy="3880773"/>
          </a:xfrm>
        </p:spPr>
        <p:txBody>
          <a:bodyPr>
            <a:noAutofit/>
          </a:bodyPr>
          <a:lstStyle/>
          <a:p>
            <a:pPr marL="0" indent="0">
              <a:buNone/>
            </a:pPr>
            <a:r>
              <a:rPr lang="en-US" sz="2400" dirty="0"/>
              <a:t>A</a:t>
            </a:r>
            <a:r>
              <a:rPr lang="en-US" sz="2400" dirty="0" smtClean="0"/>
              <a:t>n </a:t>
            </a:r>
            <a:r>
              <a:rPr lang="en-US" sz="2400" dirty="0"/>
              <a:t>administrative assistant embezzled more than $5 million from </a:t>
            </a:r>
            <a:r>
              <a:rPr lang="en-US" sz="2400" dirty="0" smtClean="0"/>
              <a:t>a Washington</a:t>
            </a:r>
            <a:r>
              <a:rPr lang="en-US" sz="2400" dirty="0"/>
              <a:t>, D.C., organization by submitting phony invoices for small amounts over the course of several years. The employee created phony invoices on behalf of real vendors or fictitious vendors with similar-sounding names to real vendors, approved them, obtained the resulting checks, and then deposited them into an account she had opened on behalf of the fictitious vendors. Because the vendors on the invoices were either real vendors of the organization or sounded similar to real vendors, for years no one realized that the invoices did not reflect services actually rendered</a:t>
            </a:r>
            <a:r>
              <a:rPr lang="en-US" sz="2400" dirty="0" smtClean="0"/>
              <a:t>.  -Wiley Rein LLP</a:t>
            </a:r>
            <a:endParaRPr lang="en-US" sz="2400" dirty="0"/>
          </a:p>
        </p:txBody>
      </p:sp>
    </p:spTree>
    <p:extLst>
      <p:ext uri="{BB962C8B-B14F-4D97-AF65-F5344CB8AC3E}">
        <p14:creationId xmlns:p14="http://schemas.microsoft.com/office/powerpoint/2010/main" val="134629126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779897" y="1617240"/>
            <a:ext cx="6086633" cy="2554545"/>
          </a:xfrm>
          <a:prstGeom prst="rect">
            <a:avLst/>
          </a:prstGeom>
        </p:spPr>
        <p:txBody>
          <a:bodyPr wrap="square">
            <a:spAutoFit/>
          </a:bodyPr>
          <a:lstStyle/>
          <a:p>
            <a:pPr algn="ctr"/>
            <a:r>
              <a:rPr lang="en-US" sz="3200" dirty="0" smtClean="0"/>
              <a:t>46 </a:t>
            </a:r>
            <a:r>
              <a:rPr lang="en-US" sz="3200" dirty="0"/>
              <a:t>percent of fraud cases </a:t>
            </a:r>
            <a:endParaRPr lang="en-US" sz="3200" dirty="0" smtClean="0"/>
          </a:p>
          <a:p>
            <a:pPr algn="ctr"/>
            <a:r>
              <a:rPr lang="en-US" sz="3200" dirty="0" smtClean="0"/>
              <a:t>involve multiple perpetrators.</a:t>
            </a:r>
          </a:p>
          <a:p>
            <a:r>
              <a:rPr lang="en-US" sz="3200" dirty="0" smtClean="0"/>
              <a:t> </a:t>
            </a:r>
          </a:p>
          <a:p>
            <a:pPr algn="ctr"/>
            <a:r>
              <a:rPr lang="en-US" sz="3200" dirty="0" smtClean="0"/>
              <a:t>- 2014 </a:t>
            </a:r>
            <a:r>
              <a:rPr lang="en-US" sz="3200" dirty="0"/>
              <a:t>ACFE (Association of Certified Fraud Examiners) </a:t>
            </a:r>
          </a:p>
        </p:txBody>
      </p:sp>
    </p:spTree>
    <p:extLst>
      <p:ext uri="{BB962C8B-B14F-4D97-AF65-F5344CB8AC3E}">
        <p14:creationId xmlns:p14="http://schemas.microsoft.com/office/powerpoint/2010/main" val="272434542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3" y="911281"/>
            <a:ext cx="7374729" cy="566738"/>
          </a:xfrm>
        </p:spPr>
        <p:txBody>
          <a:bodyPr>
            <a:noAutofit/>
          </a:bodyPr>
          <a:lstStyle/>
          <a:p>
            <a:r>
              <a:rPr lang="en-US" sz="7200" dirty="0" smtClean="0">
                <a:solidFill>
                  <a:schemeClr val="accent2">
                    <a:lumMod val="75000"/>
                  </a:schemeClr>
                </a:solidFill>
              </a:rPr>
              <a:t>BE CONCERNED!</a:t>
            </a:r>
            <a:endParaRPr lang="en-US" sz="7200" dirty="0">
              <a:solidFill>
                <a:schemeClr val="accent2">
                  <a:lumMod val="75000"/>
                </a:schemeClr>
              </a:solidFill>
            </a:endParaRPr>
          </a:p>
        </p:txBody>
      </p:sp>
      <p:sp>
        <p:nvSpPr>
          <p:cNvPr id="3" name="Picture Placeholder 2"/>
          <p:cNvSpPr>
            <a:spLocks noGrp="1"/>
          </p:cNvSpPr>
          <p:nvPr>
            <p:ph type="pic" idx="1"/>
          </p:nvPr>
        </p:nvSpPr>
        <p:spPr>
          <a:xfrm>
            <a:off x="1948294" y="2899089"/>
            <a:ext cx="2933132" cy="578177"/>
          </a:xfrm>
        </p:spPr>
      </p:sp>
      <p:sp>
        <p:nvSpPr>
          <p:cNvPr id="4" name="Text Placeholder 3"/>
          <p:cNvSpPr>
            <a:spLocks noGrp="1"/>
          </p:cNvSpPr>
          <p:nvPr>
            <p:ph type="body" sz="half" idx="2"/>
          </p:nvPr>
        </p:nvSpPr>
        <p:spPr>
          <a:xfrm flipV="1">
            <a:off x="4581427" y="1412050"/>
            <a:ext cx="1102937" cy="1623684"/>
          </a:xfrm>
        </p:spPr>
        <p:txBody>
          <a:bodyPr>
            <a:noAutofit/>
          </a:bodyPr>
          <a:lstStyle/>
          <a:p>
            <a:endParaRPr lang="en-US" sz="2400" dirty="0"/>
          </a:p>
        </p:txBody>
      </p:sp>
      <p:pic>
        <p:nvPicPr>
          <p:cNvPr id="3074" name="Picture 2" descr="https://cdn-images-1.medium.com/max/1600/1*UdciVbg0zPqe8CcHep8Z6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62" y="1716938"/>
            <a:ext cx="7620000" cy="32480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94062" y="4964964"/>
            <a:ext cx="6096000" cy="1477328"/>
          </a:xfrm>
          <a:prstGeom prst="rect">
            <a:avLst/>
          </a:prstGeom>
        </p:spPr>
        <p:txBody>
          <a:bodyPr>
            <a:spAutoFit/>
          </a:bodyPr>
          <a:lstStyle/>
          <a:p>
            <a:r>
              <a:rPr lang="en-US" dirty="0"/>
              <a:t>After and incident of fraud donors become more hesitant to support the organization, as embezzlement is a significant violation of trust and lack of oversight in an organization.  It can take many years to recover from this!</a:t>
            </a:r>
          </a:p>
        </p:txBody>
      </p:sp>
    </p:spTree>
    <p:extLst>
      <p:ext uri="{BB962C8B-B14F-4D97-AF65-F5344CB8AC3E}">
        <p14:creationId xmlns:p14="http://schemas.microsoft.com/office/powerpoint/2010/main" val="15140266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7722" y="722722"/>
            <a:ext cx="7194047" cy="860981"/>
          </a:xfrm>
        </p:spPr>
        <p:txBody>
          <a:bodyPr>
            <a:normAutofit/>
          </a:bodyPr>
          <a:lstStyle/>
          <a:p>
            <a:r>
              <a:rPr lang="en-US" sz="4000" b="1" dirty="0">
                <a:solidFill>
                  <a:schemeClr val="accent2">
                    <a:lumMod val="50000"/>
                  </a:schemeClr>
                </a:solidFill>
              </a:rPr>
              <a:t>Steps to Improve Controls</a:t>
            </a:r>
            <a:endParaRPr lang="en-US" sz="4000" dirty="0">
              <a:solidFill>
                <a:schemeClr val="accent2">
                  <a:lumMod val="50000"/>
                </a:schemeClr>
              </a:solidFill>
            </a:endParaRPr>
          </a:p>
        </p:txBody>
      </p:sp>
      <p:sp>
        <p:nvSpPr>
          <p:cNvPr id="3" name="Content Placeholder 2"/>
          <p:cNvSpPr>
            <a:spLocks noGrp="1"/>
          </p:cNvSpPr>
          <p:nvPr>
            <p:ph idx="1"/>
          </p:nvPr>
        </p:nvSpPr>
        <p:spPr/>
        <p:txBody>
          <a:bodyPr>
            <a:normAutofit lnSpcReduction="10000"/>
          </a:bodyPr>
          <a:lstStyle/>
          <a:p>
            <a:endParaRPr lang="en-US" dirty="0"/>
          </a:p>
          <a:p>
            <a:r>
              <a:rPr lang="en-US" dirty="0" smtClean="0"/>
              <a:t>Assess the situation</a:t>
            </a:r>
          </a:p>
          <a:p>
            <a:pPr marL="0" indent="0">
              <a:buNone/>
            </a:pPr>
            <a:r>
              <a:rPr lang="en-US" dirty="0" smtClean="0"/>
              <a:t>         Examine current </a:t>
            </a:r>
            <a:r>
              <a:rPr lang="en-US" dirty="0"/>
              <a:t>system in place</a:t>
            </a:r>
          </a:p>
          <a:p>
            <a:pPr marL="0" indent="0">
              <a:buNone/>
            </a:pPr>
            <a:r>
              <a:rPr lang="en-US" dirty="0" smtClean="0"/>
              <a:t>		How does the money flow and who </a:t>
            </a:r>
          </a:p>
          <a:p>
            <a:pPr marL="0" indent="0">
              <a:buNone/>
            </a:pPr>
            <a:r>
              <a:rPr lang="en-US" dirty="0"/>
              <a:t> </a:t>
            </a:r>
            <a:r>
              <a:rPr lang="en-US" dirty="0" smtClean="0"/>
              <a:t>             is handling the different duties.</a:t>
            </a:r>
            <a:endParaRPr lang="en-US" dirty="0"/>
          </a:p>
          <a:p>
            <a:r>
              <a:rPr lang="en-US" dirty="0"/>
              <a:t>Concentrate on high risk </a:t>
            </a:r>
            <a:r>
              <a:rPr lang="en-US" dirty="0" smtClean="0"/>
              <a:t>areas</a:t>
            </a:r>
          </a:p>
          <a:p>
            <a:r>
              <a:rPr lang="en-US" dirty="0"/>
              <a:t>Review accounting policies and </a:t>
            </a:r>
            <a:r>
              <a:rPr lang="en-US" dirty="0" smtClean="0"/>
              <a:t>procedures</a:t>
            </a:r>
          </a:p>
          <a:p>
            <a:r>
              <a:rPr lang="en-US" dirty="0" smtClean="0"/>
              <a:t>Separate </a:t>
            </a:r>
            <a:r>
              <a:rPr lang="en-US" dirty="0"/>
              <a:t>duties and establish </a:t>
            </a:r>
            <a:r>
              <a:rPr lang="en-US" dirty="0" smtClean="0"/>
              <a:t>controls</a:t>
            </a:r>
          </a:p>
          <a:p>
            <a:r>
              <a:rPr lang="en-US" dirty="0"/>
              <a:t>Train those involved to know their </a:t>
            </a:r>
            <a:r>
              <a:rPr lang="en-US" dirty="0" smtClean="0"/>
              <a:t>role</a:t>
            </a:r>
            <a:endParaRPr lang="en-US" dirty="0"/>
          </a:p>
          <a:p>
            <a:r>
              <a:rPr lang="en-US" dirty="0" smtClean="0"/>
              <a:t>Don’t </a:t>
            </a:r>
            <a:r>
              <a:rPr lang="en-US" dirty="0"/>
              <a:t>expect to do everything at </a:t>
            </a:r>
            <a:r>
              <a:rPr lang="en-US" dirty="0" smtClean="0"/>
              <a:t>once</a:t>
            </a:r>
            <a:endParaRPr lang="en-US" dirty="0"/>
          </a:p>
        </p:txBody>
      </p:sp>
      <p:pic>
        <p:nvPicPr>
          <p:cNvPr id="4" name="Picture 3"/>
          <p:cNvPicPr>
            <a:picLocks noChangeAspect="1"/>
          </p:cNvPicPr>
          <p:nvPr/>
        </p:nvPicPr>
        <p:blipFill>
          <a:blip r:embed="rId2"/>
          <a:stretch>
            <a:fillRect/>
          </a:stretch>
        </p:blipFill>
        <p:spPr>
          <a:xfrm>
            <a:off x="6402201" y="2274108"/>
            <a:ext cx="5187376" cy="3653734"/>
          </a:xfrm>
          <a:prstGeom prst="rect">
            <a:avLst/>
          </a:prstGeom>
        </p:spPr>
      </p:pic>
    </p:spTree>
    <p:extLst>
      <p:ext uri="{BB962C8B-B14F-4D97-AF65-F5344CB8AC3E}">
        <p14:creationId xmlns:p14="http://schemas.microsoft.com/office/powerpoint/2010/main" val="15682017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507" y="298517"/>
            <a:ext cx="8596668" cy="6347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n-US" dirty="0" smtClean="0">
                <a:solidFill>
                  <a:schemeClr val="accent2">
                    <a:lumMod val="50000"/>
                  </a:schemeClr>
                </a:solidFill>
              </a:rPr>
              <a:t>AREAS OF HIGHER RISK</a:t>
            </a:r>
            <a:endParaRPr lang="en-US" dirty="0">
              <a:solidFill>
                <a:schemeClr val="accent2">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5084637"/>
              </p:ext>
            </p:extLst>
          </p:nvPr>
        </p:nvGraphicFramePr>
        <p:xfrm>
          <a:off x="677863" y="1442301"/>
          <a:ext cx="8596312" cy="5128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69149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67645" y="339365"/>
            <a:ext cx="9030879" cy="132343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4000" dirty="0" smtClean="0">
                <a:latin typeface="+mj-lt"/>
              </a:rPr>
              <a:t>5   MUST-DO &amp; MOST DO-ABLE CONTROLS FOR SMALL  NON PROFITS</a:t>
            </a:r>
            <a:endParaRPr lang="en-US" sz="4000" dirty="0">
              <a:latin typeface="+mj-lt"/>
            </a:endParaRPr>
          </a:p>
        </p:txBody>
      </p:sp>
      <p:graphicFrame>
        <p:nvGraphicFramePr>
          <p:cNvPr id="4" name="Diagram 3"/>
          <p:cNvGraphicFramePr/>
          <p:nvPr>
            <p:extLst>
              <p:ext uri="{D42A27DB-BD31-4B8C-83A1-F6EECF244321}">
                <p14:modId xmlns:p14="http://schemas.microsoft.com/office/powerpoint/2010/main" val="4095136972"/>
              </p:ext>
            </p:extLst>
          </p:nvPr>
        </p:nvGraphicFramePr>
        <p:xfrm>
          <a:off x="1164733" y="149901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498046" y="2165140"/>
            <a:ext cx="2216358" cy="2545723"/>
          </a:xfrm>
          <a:prstGeom prst="rect">
            <a:avLst/>
          </a:prstGeom>
        </p:spPr>
      </p:pic>
      <p:sp>
        <p:nvSpPr>
          <p:cNvPr id="8" name="TextBox 7"/>
          <p:cNvSpPr txBox="1"/>
          <p:nvPr/>
        </p:nvSpPr>
        <p:spPr>
          <a:xfrm>
            <a:off x="498046" y="2822449"/>
            <a:ext cx="2197503" cy="1200329"/>
          </a:xfrm>
          <a:prstGeom prst="rect">
            <a:avLst/>
          </a:prstGeom>
          <a:noFill/>
        </p:spPr>
        <p:txBody>
          <a:bodyPr wrap="square" rtlCol="0">
            <a:spAutoFit/>
          </a:bodyPr>
          <a:lstStyle/>
          <a:p>
            <a:pPr algn="ctr"/>
            <a:r>
              <a:rPr lang="en-US" sz="2400" dirty="0" smtClean="0">
                <a:latin typeface="+mj-lt"/>
              </a:rPr>
              <a:t>SET THE CONTROL ENVIRONMENT</a:t>
            </a:r>
            <a:endParaRPr lang="en-US" sz="2400" dirty="0">
              <a:latin typeface="+mj-lt"/>
            </a:endParaRPr>
          </a:p>
        </p:txBody>
      </p:sp>
      <p:sp>
        <p:nvSpPr>
          <p:cNvPr id="9" name="TextBox 8"/>
          <p:cNvSpPr txBox="1"/>
          <p:nvPr/>
        </p:nvSpPr>
        <p:spPr>
          <a:xfrm>
            <a:off x="3657867" y="2589305"/>
            <a:ext cx="2516956" cy="1200329"/>
          </a:xfrm>
          <a:prstGeom prst="rect">
            <a:avLst/>
          </a:prstGeom>
          <a:noFill/>
        </p:spPr>
        <p:txBody>
          <a:bodyPr wrap="square" rtlCol="0">
            <a:spAutoFit/>
          </a:bodyPr>
          <a:lstStyle/>
          <a:p>
            <a:pPr algn="ctr"/>
            <a:r>
              <a:rPr lang="en-US" sz="2400" dirty="0" smtClean="0">
                <a:latin typeface="+mj-lt"/>
              </a:rPr>
              <a:t>DEFINE RESPONSIBILITES AND OVERSIGHT</a:t>
            </a:r>
            <a:endParaRPr lang="en-US" sz="2400" dirty="0">
              <a:latin typeface="+mj-lt"/>
            </a:endParaRPr>
          </a:p>
        </p:txBody>
      </p:sp>
      <p:sp>
        <p:nvSpPr>
          <p:cNvPr id="10" name="TextBox 9"/>
          <p:cNvSpPr txBox="1"/>
          <p:nvPr/>
        </p:nvSpPr>
        <p:spPr>
          <a:xfrm>
            <a:off x="6971911" y="2822448"/>
            <a:ext cx="1813090" cy="1200329"/>
          </a:xfrm>
          <a:prstGeom prst="rect">
            <a:avLst/>
          </a:prstGeom>
          <a:noFill/>
        </p:spPr>
        <p:txBody>
          <a:bodyPr wrap="square" rtlCol="0">
            <a:spAutoFit/>
          </a:bodyPr>
          <a:lstStyle/>
          <a:p>
            <a:pPr algn="ctr"/>
            <a:r>
              <a:rPr lang="en-US" sz="2400" dirty="0" smtClean="0">
                <a:latin typeface="+mj-lt"/>
              </a:rPr>
              <a:t>ACCOUNT STATEMENT CONTROLS</a:t>
            </a:r>
            <a:endParaRPr lang="en-US" sz="2400" dirty="0">
              <a:latin typeface="+mj-lt"/>
            </a:endParaRPr>
          </a:p>
        </p:txBody>
      </p:sp>
      <p:sp>
        <p:nvSpPr>
          <p:cNvPr id="11" name="TextBox 10"/>
          <p:cNvSpPr txBox="1"/>
          <p:nvPr/>
        </p:nvSpPr>
        <p:spPr>
          <a:xfrm>
            <a:off x="5444500" y="5371893"/>
            <a:ext cx="1751816" cy="461665"/>
          </a:xfrm>
          <a:prstGeom prst="rect">
            <a:avLst/>
          </a:prstGeom>
          <a:noFill/>
        </p:spPr>
        <p:txBody>
          <a:bodyPr wrap="square" rtlCol="0">
            <a:spAutoFit/>
          </a:bodyPr>
          <a:lstStyle/>
          <a:p>
            <a:pPr algn="ctr"/>
            <a:r>
              <a:rPr lang="en-US" sz="2400" dirty="0" smtClean="0">
                <a:latin typeface="+mj-lt"/>
              </a:rPr>
              <a:t>LOCK IT UP</a:t>
            </a:r>
            <a:endParaRPr lang="en-US" sz="2400" dirty="0">
              <a:latin typeface="+mj-lt"/>
            </a:endParaRPr>
          </a:p>
        </p:txBody>
      </p:sp>
    </p:spTree>
    <p:extLst>
      <p:ext uri="{BB962C8B-B14F-4D97-AF65-F5344CB8AC3E}">
        <p14:creationId xmlns:p14="http://schemas.microsoft.com/office/powerpoint/2010/main" val="21565733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4000" dirty="0">
                <a:solidFill>
                  <a:schemeClr val="tx1"/>
                </a:solidFill>
              </a:rPr>
              <a:t>4</a:t>
            </a:r>
            <a:r>
              <a:rPr lang="en-US" sz="4000" dirty="0" smtClean="0">
                <a:solidFill>
                  <a:schemeClr val="tx1"/>
                </a:solidFill>
              </a:rPr>
              <a:t> MORE CONTROLS WITHIN YOUR REACH</a:t>
            </a:r>
            <a:endParaRPr lang="en-US" sz="4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677677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04614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589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dirty="0" smtClean="0">
                <a:solidFill>
                  <a:schemeClr val="accent2">
                    <a:lumMod val="75000"/>
                  </a:schemeClr>
                </a:solidFill>
              </a:rPr>
              <a:t>Story #1</a:t>
            </a:r>
            <a:endParaRPr lang="en-US" dirty="0">
              <a:solidFill>
                <a:schemeClr val="accent2">
                  <a:lumMod val="75000"/>
                </a:schemeClr>
              </a:solidFill>
            </a:endParaRPr>
          </a:p>
        </p:txBody>
      </p:sp>
      <p:sp>
        <p:nvSpPr>
          <p:cNvPr id="3" name="Content Placeholder 2"/>
          <p:cNvSpPr>
            <a:spLocks noGrp="1"/>
          </p:cNvSpPr>
          <p:nvPr>
            <p:ph idx="1"/>
          </p:nvPr>
        </p:nvSpPr>
        <p:spPr>
          <a:xfrm>
            <a:off x="677334" y="1990590"/>
            <a:ext cx="8596668" cy="4033138"/>
          </a:xfrm>
          <a:blipFill>
            <a:blip r:embed="rId2"/>
            <a:tile tx="0" ty="0" sx="100000" sy="100000" flip="none" algn="tl"/>
          </a:blipFill>
        </p:spPr>
        <p:txBody>
          <a:bodyPr/>
          <a:lstStyle/>
          <a:p>
            <a:endParaRPr lang="en-US" dirty="0"/>
          </a:p>
          <a:p>
            <a:r>
              <a:rPr lang="en-US" sz="2400" dirty="0"/>
              <a:t>Small nonprofit</a:t>
            </a:r>
          </a:p>
          <a:p>
            <a:r>
              <a:rPr lang="en-US" sz="2400" dirty="0" smtClean="0"/>
              <a:t>Only two FTE employees that were also related</a:t>
            </a:r>
            <a:endParaRPr lang="en-US" sz="2400" dirty="0"/>
          </a:p>
          <a:p>
            <a:r>
              <a:rPr lang="en-US" sz="2400" dirty="0" smtClean="0"/>
              <a:t>An annual budget of about $500,000 </a:t>
            </a:r>
            <a:endParaRPr lang="en-US" sz="2400" dirty="0"/>
          </a:p>
          <a:p>
            <a:r>
              <a:rPr lang="en-US" sz="2400" dirty="0" smtClean="0"/>
              <a:t>Member dues and conferences</a:t>
            </a:r>
            <a:endParaRPr lang="en-US" sz="2400" dirty="0"/>
          </a:p>
          <a:p>
            <a:r>
              <a:rPr lang="en-US" sz="2400" dirty="0" smtClean="0"/>
              <a:t>Approximately </a:t>
            </a:r>
            <a:r>
              <a:rPr lang="en-US" sz="2400" dirty="0"/>
              <a:t>$250,000 </a:t>
            </a:r>
            <a:r>
              <a:rPr lang="en-US" sz="2400" dirty="0" smtClean="0"/>
              <a:t>in reserved savings</a:t>
            </a:r>
            <a:endParaRPr lang="en-US" sz="2400" dirty="0"/>
          </a:p>
          <a:p>
            <a:r>
              <a:rPr lang="en-US" sz="2400" dirty="0" smtClean="0"/>
              <a:t>No </a:t>
            </a:r>
            <a:r>
              <a:rPr lang="en-US" sz="2400" dirty="0"/>
              <a:t>audit or </a:t>
            </a:r>
            <a:r>
              <a:rPr lang="en-US" sz="2400" dirty="0" smtClean="0"/>
              <a:t>formal review </a:t>
            </a:r>
            <a:r>
              <a:rPr lang="en-US" sz="2400" dirty="0"/>
              <a:t>for a number of years</a:t>
            </a:r>
          </a:p>
          <a:p>
            <a:r>
              <a:rPr lang="en-US" sz="2400" dirty="0" smtClean="0"/>
              <a:t>Board </a:t>
            </a:r>
            <a:r>
              <a:rPr lang="en-US" sz="2400" dirty="0"/>
              <a:t>was hands off</a:t>
            </a:r>
          </a:p>
          <a:p>
            <a:endParaRPr lang="en-US" dirty="0"/>
          </a:p>
        </p:txBody>
      </p:sp>
      <p:sp>
        <p:nvSpPr>
          <p:cNvPr id="4" name="TextBox 3"/>
          <p:cNvSpPr txBox="1"/>
          <p:nvPr/>
        </p:nvSpPr>
        <p:spPr>
          <a:xfrm>
            <a:off x="782425" y="6193410"/>
            <a:ext cx="5797484" cy="276999"/>
          </a:xfrm>
          <a:prstGeom prst="rect">
            <a:avLst/>
          </a:prstGeom>
          <a:noFill/>
        </p:spPr>
        <p:txBody>
          <a:bodyPr wrap="square" rtlCol="0">
            <a:spAutoFit/>
          </a:bodyPr>
          <a:lstStyle/>
          <a:p>
            <a:r>
              <a:rPr lang="en-US" sz="1200" dirty="0"/>
              <a:t>Source: Clifton Larson Allen</a:t>
            </a:r>
          </a:p>
        </p:txBody>
      </p:sp>
    </p:spTree>
    <p:extLst>
      <p:ext uri="{BB962C8B-B14F-4D97-AF65-F5344CB8AC3E}">
        <p14:creationId xmlns:p14="http://schemas.microsoft.com/office/powerpoint/2010/main" val="39712253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434" y="433634"/>
            <a:ext cx="8069275" cy="6050820"/>
          </a:xfrm>
        </p:spPr>
      </p:pic>
    </p:spTree>
    <p:extLst>
      <p:ext uri="{BB962C8B-B14F-4D97-AF65-F5344CB8AC3E}">
        <p14:creationId xmlns:p14="http://schemas.microsoft.com/office/powerpoint/2010/main" val="34749981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926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dirty="0" smtClean="0">
                <a:solidFill>
                  <a:schemeClr val="accent2">
                    <a:lumMod val="75000"/>
                  </a:schemeClr>
                </a:solidFill>
              </a:rPr>
              <a:t>What Happened</a:t>
            </a:r>
            <a:endParaRPr lang="en-US" dirty="0">
              <a:solidFill>
                <a:schemeClr val="accent2">
                  <a:lumMod val="75000"/>
                </a:schemeClr>
              </a:solidFill>
            </a:endParaRPr>
          </a:p>
        </p:txBody>
      </p:sp>
      <p:sp>
        <p:nvSpPr>
          <p:cNvPr id="3" name="Content Placeholder 2"/>
          <p:cNvSpPr>
            <a:spLocks noGrp="1"/>
          </p:cNvSpPr>
          <p:nvPr>
            <p:ph idx="1"/>
          </p:nvPr>
        </p:nvSpPr>
        <p:spPr>
          <a:xfrm>
            <a:off x="677334" y="1715678"/>
            <a:ext cx="8596668" cy="4958499"/>
          </a:xfrm>
          <a:blipFill>
            <a:blip r:embed="rId2"/>
            <a:tile tx="0" ty="0" sx="100000" sy="100000" flip="none" algn="tl"/>
          </a:blipFill>
        </p:spPr>
        <p:txBody>
          <a:bodyPr>
            <a:normAutofit/>
          </a:bodyPr>
          <a:lstStyle/>
          <a:p>
            <a:endParaRPr lang="en-US" dirty="0"/>
          </a:p>
          <a:p>
            <a:r>
              <a:rPr lang="en-US" sz="2000" dirty="0" smtClean="0"/>
              <a:t>Approximately </a:t>
            </a:r>
            <a:r>
              <a:rPr lang="en-US" sz="2000" dirty="0"/>
              <a:t>$210,000 stolen</a:t>
            </a:r>
          </a:p>
          <a:p>
            <a:r>
              <a:rPr lang="en-US" sz="2000" dirty="0" smtClean="0"/>
              <a:t>Board </a:t>
            </a:r>
            <a:r>
              <a:rPr lang="en-US" sz="2000" dirty="0"/>
              <a:t>members had to personally loan funds to the organization</a:t>
            </a:r>
          </a:p>
          <a:p>
            <a:r>
              <a:rPr lang="en-US" sz="2000" dirty="0" smtClean="0"/>
              <a:t>State </a:t>
            </a:r>
            <a:r>
              <a:rPr lang="en-US" sz="2000" dirty="0"/>
              <a:t>registration lapsed (no longer had corporate protection) </a:t>
            </a:r>
          </a:p>
          <a:p>
            <a:r>
              <a:rPr lang="en-US" sz="2000" dirty="0" smtClean="0"/>
              <a:t>Both </a:t>
            </a:r>
            <a:r>
              <a:rPr lang="en-US" sz="2000" dirty="0"/>
              <a:t>employees were terminated</a:t>
            </a:r>
          </a:p>
          <a:p>
            <a:r>
              <a:rPr lang="en-US" sz="2000" dirty="0" smtClean="0"/>
              <a:t>Threatened </a:t>
            </a:r>
            <a:r>
              <a:rPr lang="en-US" sz="2000" dirty="0"/>
              <a:t>lawsuit from terminated executive director</a:t>
            </a:r>
          </a:p>
          <a:p>
            <a:r>
              <a:rPr lang="en-US" sz="2000" dirty="0" smtClean="0"/>
              <a:t>Reputations </a:t>
            </a:r>
            <a:r>
              <a:rPr lang="en-US" sz="2000" dirty="0"/>
              <a:t>were </a:t>
            </a:r>
            <a:r>
              <a:rPr lang="en-US" sz="2000" dirty="0" smtClean="0"/>
              <a:t>damaged</a:t>
            </a:r>
            <a:endParaRPr lang="en-US" sz="2000" dirty="0"/>
          </a:p>
          <a:p>
            <a:r>
              <a:rPr lang="en-US" sz="2000" dirty="0" smtClean="0"/>
              <a:t>Tax </a:t>
            </a:r>
            <a:r>
              <a:rPr lang="en-US" sz="2000" dirty="0"/>
              <a:t>returns were not filed </a:t>
            </a:r>
            <a:endParaRPr lang="en-US" sz="2000" dirty="0" smtClean="0"/>
          </a:p>
          <a:p>
            <a:r>
              <a:rPr lang="en-US" sz="2000" dirty="0" smtClean="0"/>
              <a:t>Retirement </a:t>
            </a:r>
            <a:r>
              <a:rPr lang="en-US" sz="2000" dirty="0"/>
              <a:t>plan funds were not deposited into </a:t>
            </a:r>
            <a:r>
              <a:rPr lang="en-US" sz="2000" dirty="0" smtClean="0"/>
              <a:t>plan</a:t>
            </a:r>
            <a:endParaRPr lang="en-US" sz="2000" dirty="0"/>
          </a:p>
          <a:p>
            <a:r>
              <a:rPr lang="en-US" sz="2000" dirty="0" smtClean="0"/>
              <a:t>Extensive </a:t>
            </a:r>
            <a:r>
              <a:rPr lang="en-US" sz="2000" dirty="0"/>
              <a:t>costs to investigate and address all the above</a:t>
            </a:r>
          </a:p>
          <a:p>
            <a:r>
              <a:rPr lang="en-US" sz="2000" dirty="0" smtClean="0"/>
              <a:t>Entity </a:t>
            </a:r>
            <a:r>
              <a:rPr lang="en-US" sz="2000" dirty="0"/>
              <a:t>dissolved</a:t>
            </a:r>
          </a:p>
        </p:txBody>
      </p:sp>
    </p:spTree>
    <p:extLst>
      <p:ext uri="{BB962C8B-B14F-4D97-AF65-F5344CB8AC3E}">
        <p14:creationId xmlns:p14="http://schemas.microsoft.com/office/powerpoint/2010/main" val="2430363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73311" y="377151"/>
            <a:ext cx="3865134" cy="684107"/>
          </a:xfrm>
        </p:spPr>
        <p:txBody>
          <a:bodyPr>
            <a:normAutofit/>
          </a:bodyPr>
          <a:lstStyle/>
          <a:p>
            <a:pPr algn="ctr"/>
            <a:r>
              <a:rPr lang="en-US" sz="3600" u="sng" dirty="0" smtClean="0">
                <a:solidFill>
                  <a:schemeClr val="accent2">
                    <a:lumMod val="75000"/>
                  </a:schemeClr>
                </a:solidFill>
              </a:rPr>
              <a:t>OBJECTIVES</a:t>
            </a:r>
            <a:endParaRPr lang="en-US" sz="3600" u="sng" dirty="0">
              <a:solidFill>
                <a:schemeClr val="accent2">
                  <a:lumMod val="75000"/>
                </a:schemeClr>
              </a:solidFill>
            </a:endParaRPr>
          </a:p>
        </p:txBody>
      </p:sp>
      <p:pic>
        <p:nvPicPr>
          <p:cNvPr id="2050" name="Picture 2" descr="Image result for Internal controls images"/>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20182" b="20182"/>
          <a:stretch/>
        </p:blipFill>
        <p:spPr bwMode="auto">
          <a:xfrm>
            <a:off x="5203595" y="1759670"/>
            <a:ext cx="4609708" cy="355057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half" idx="2"/>
          </p:nvPr>
        </p:nvSpPr>
        <p:spPr>
          <a:xfrm>
            <a:off x="479232" y="1213658"/>
            <a:ext cx="4724363" cy="5064594"/>
          </a:xfrm>
        </p:spPr>
        <p:txBody>
          <a:bodyPr>
            <a:normAutofit/>
          </a:bodyPr>
          <a:lstStyle/>
          <a:p>
            <a:pPr marL="285750" indent="-285750">
              <a:buFont typeface="Arial" panose="020B0604020202020204" pitchFamily="34" charset="0"/>
              <a:buChar char="•"/>
            </a:pPr>
            <a:r>
              <a:rPr lang="en-US" sz="2400" dirty="0" smtClean="0"/>
              <a:t>Common ways that fraud can occur</a:t>
            </a:r>
          </a:p>
          <a:p>
            <a:pPr marL="285750" indent="-285750">
              <a:buFont typeface="Arial" panose="020B0604020202020204" pitchFamily="34" charset="0"/>
              <a:buChar char="•"/>
            </a:pPr>
            <a:r>
              <a:rPr lang="en-US" sz="2400" dirty="0" smtClean="0"/>
              <a:t>The critical areas for internal controls</a:t>
            </a:r>
          </a:p>
          <a:p>
            <a:pPr marL="285750" indent="-285750">
              <a:buFont typeface="Arial" panose="020B0604020202020204" pitchFamily="34" charset="0"/>
              <a:buChar char="•"/>
            </a:pPr>
            <a:r>
              <a:rPr lang="en-US" sz="2400" dirty="0" smtClean="0"/>
              <a:t>Specific controls that are easy to apply</a:t>
            </a:r>
          </a:p>
          <a:p>
            <a:pPr marL="285750" indent="-285750">
              <a:buFont typeface="Arial" panose="020B0604020202020204" pitchFamily="34" charset="0"/>
              <a:buChar char="•"/>
            </a:pPr>
            <a:r>
              <a:rPr lang="en-US" sz="2400" dirty="0" smtClean="0"/>
              <a:t>Addressing internal controls with a limited staff</a:t>
            </a:r>
          </a:p>
          <a:p>
            <a:pPr marL="285750" indent="-285750">
              <a:buFont typeface="Arial" panose="020B0604020202020204" pitchFamily="34" charset="0"/>
              <a:buChar char="•"/>
            </a:pPr>
            <a:r>
              <a:rPr lang="en-US" sz="2400" dirty="0" smtClean="0"/>
              <a:t>Examples of fraud and embezzlement that could have been prevented. </a:t>
            </a:r>
            <a:endParaRPr lang="en-US" sz="2400" dirty="0"/>
          </a:p>
        </p:txBody>
      </p:sp>
    </p:spTree>
    <p:extLst>
      <p:ext uri="{BB962C8B-B14F-4D97-AF65-F5344CB8AC3E}">
        <p14:creationId xmlns:p14="http://schemas.microsoft.com/office/powerpoint/2010/main" val="21247532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212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dirty="0" smtClean="0">
                <a:solidFill>
                  <a:schemeClr val="accent2">
                    <a:lumMod val="75000"/>
                  </a:schemeClr>
                </a:solidFill>
              </a:rPr>
              <a:t>How It Could Happen</a:t>
            </a:r>
            <a:endParaRPr lang="en-US" dirty="0">
              <a:solidFill>
                <a:schemeClr val="accent2">
                  <a:lumMod val="75000"/>
                </a:schemeClr>
              </a:solidFill>
            </a:endParaRPr>
          </a:p>
        </p:txBody>
      </p:sp>
      <p:sp>
        <p:nvSpPr>
          <p:cNvPr id="4" name="TextBox 3"/>
          <p:cNvSpPr txBox="1"/>
          <p:nvPr/>
        </p:nvSpPr>
        <p:spPr>
          <a:xfrm>
            <a:off x="677334" y="1668545"/>
            <a:ext cx="10228082" cy="4431983"/>
          </a:xfrm>
          <a:prstGeom prst="rect">
            <a:avLst/>
          </a:prstGeom>
          <a:blipFill>
            <a:blip r:embed="rId2"/>
            <a:tile tx="0" ty="0" sx="100000" sy="100000" flip="none" algn="tl"/>
          </a:blipFill>
        </p:spPr>
        <p:txBody>
          <a:bodyPr wrap="square" rtlCol="0">
            <a:spAutoFit/>
          </a:bodyPr>
          <a:lstStyle/>
          <a:p>
            <a:endParaRPr lang="en-US" dirty="0"/>
          </a:p>
          <a:p>
            <a:pPr marL="457200" indent="-457200">
              <a:buFont typeface="Wingdings" panose="05000000000000000000" pitchFamily="2" charset="2"/>
              <a:buChar char="Ø"/>
            </a:pPr>
            <a:r>
              <a:rPr lang="en-US" sz="2400" dirty="0" smtClean="0"/>
              <a:t>Office </a:t>
            </a:r>
            <a:r>
              <a:rPr lang="en-US" sz="2400" dirty="0"/>
              <a:t>manager had too much control</a:t>
            </a:r>
          </a:p>
          <a:p>
            <a:r>
              <a:rPr lang="en-US" sz="2400" dirty="0" smtClean="0"/>
              <a:t>		–</a:t>
            </a:r>
            <a:r>
              <a:rPr lang="en-US" sz="2400" dirty="0" err="1" smtClean="0"/>
              <a:t>Controll</a:t>
            </a:r>
            <a:r>
              <a:rPr lang="en-US" sz="2400" dirty="0" smtClean="0"/>
              <a:t> </a:t>
            </a:r>
            <a:r>
              <a:rPr lang="en-US" sz="2400" dirty="0"/>
              <a:t>of assets</a:t>
            </a:r>
          </a:p>
          <a:p>
            <a:r>
              <a:rPr lang="en-US" sz="2400" dirty="0" smtClean="0"/>
              <a:t>		–Sole recorder of all transactions</a:t>
            </a:r>
          </a:p>
          <a:p>
            <a:r>
              <a:rPr lang="en-US" sz="2400" dirty="0" smtClean="0"/>
              <a:t>	</a:t>
            </a:r>
            <a:r>
              <a:rPr lang="en-US" sz="2400" dirty="0"/>
              <a:t>	</a:t>
            </a:r>
            <a:r>
              <a:rPr lang="en-US" sz="2400" dirty="0" smtClean="0"/>
              <a:t>–Received </a:t>
            </a:r>
            <a:r>
              <a:rPr lang="en-US" sz="2400" dirty="0"/>
              <a:t>all source </a:t>
            </a:r>
            <a:r>
              <a:rPr lang="en-US" sz="2400" dirty="0" smtClean="0"/>
              <a:t>documents</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smtClean="0"/>
              <a:t>Related </a:t>
            </a:r>
            <a:r>
              <a:rPr lang="en-US" sz="2400" dirty="0"/>
              <a:t>parties with too much </a:t>
            </a:r>
            <a:r>
              <a:rPr lang="en-US" sz="2400" dirty="0" smtClean="0"/>
              <a:t>trust</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smtClean="0"/>
              <a:t>Board </a:t>
            </a:r>
            <a:r>
              <a:rPr lang="en-US" sz="2400" dirty="0"/>
              <a:t>members accepted copies of </a:t>
            </a:r>
            <a:r>
              <a:rPr lang="en-US" sz="2400" dirty="0" smtClean="0"/>
              <a:t>statement</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smtClean="0"/>
              <a:t>Slow </a:t>
            </a:r>
            <a:r>
              <a:rPr lang="en-US" sz="2400" dirty="0"/>
              <a:t>response when regulatory filings were missed</a:t>
            </a:r>
          </a:p>
          <a:p>
            <a:endParaRPr lang="en-US" sz="2400" dirty="0"/>
          </a:p>
        </p:txBody>
      </p:sp>
    </p:spTree>
    <p:extLst>
      <p:ext uri="{BB962C8B-B14F-4D97-AF65-F5344CB8AC3E}">
        <p14:creationId xmlns:p14="http://schemas.microsoft.com/office/powerpoint/2010/main" val="31455488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589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dirty="0" smtClean="0">
                <a:solidFill>
                  <a:schemeClr val="accent2">
                    <a:lumMod val="75000"/>
                  </a:schemeClr>
                </a:solidFill>
              </a:rPr>
              <a:t>Story #2</a:t>
            </a:r>
            <a:endParaRPr lang="en-US" dirty="0">
              <a:solidFill>
                <a:schemeClr val="accent2">
                  <a:lumMod val="75000"/>
                </a:schemeClr>
              </a:solidFill>
            </a:endParaRPr>
          </a:p>
        </p:txBody>
      </p:sp>
      <p:sp>
        <p:nvSpPr>
          <p:cNvPr id="3" name="Content Placeholder 2"/>
          <p:cNvSpPr>
            <a:spLocks noGrp="1"/>
          </p:cNvSpPr>
          <p:nvPr>
            <p:ph idx="1"/>
          </p:nvPr>
        </p:nvSpPr>
        <p:spPr>
          <a:blipFill>
            <a:blip r:embed="rId2"/>
            <a:tile tx="0" ty="0" sx="100000" sy="100000" flip="none" algn="tl"/>
          </a:blipFill>
        </p:spPr>
        <p:txBody>
          <a:bodyPr>
            <a:normAutofit/>
          </a:bodyPr>
          <a:lstStyle/>
          <a:p>
            <a:endParaRPr lang="en-US" dirty="0"/>
          </a:p>
          <a:p>
            <a:r>
              <a:rPr lang="en-US" sz="2400" dirty="0" smtClean="0"/>
              <a:t>Mid size non profit</a:t>
            </a:r>
            <a:endParaRPr lang="en-US" sz="2400" dirty="0"/>
          </a:p>
          <a:p>
            <a:r>
              <a:rPr lang="en-US" sz="2400" dirty="0" smtClean="0"/>
              <a:t>Small accounting department of three</a:t>
            </a:r>
            <a:endParaRPr lang="en-US" sz="2400" dirty="0"/>
          </a:p>
          <a:p>
            <a:r>
              <a:rPr lang="en-US" sz="2400" dirty="0" smtClean="0"/>
              <a:t>Department head was a 10</a:t>
            </a:r>
            <a:r>
              <a:rPr lang="en-US" sz="2400" dirty="0"/>
              <a:t>+ year employee processed all</a:t>
            </a:r>
          </a:p>
          <a:p>
            <a:pPr marL="0" indent="0">
              <a:buNone/>
            </a:pPr>
            <a:r>
              <a:rPr lang="en-US" sz="2400" dirty="0"/>
              <a:t> </a:t>
            </a:r>
            <a:r>
              <a:rPr lang="en-US" sz="2400" dirty="0" smtClean="0"/>
              <a:t>    cash </a:t>
            </a:r>
            <a:r>
              <a:rPr lang="en-US" sz="2400" dirty="0"/>
              <a:t>transactions including credit cards</a:t>
            </a:r>
          </a:p>
          <a:p>
            <a:r>
              <a:rPr lang="en-US" sz="2400" dirty="0" smtClean="0"/>
              <a:t>Strong </a:t>
            </a:r>
            <a:r>
              <a:rPr lang="en-US" sz="2400" dirty="0"/>
              <a:t>level of trust in individual </a:t>
            </a:r>
            <a:endParaRPr lang="en-US" sz="2400" dirty="0" smtClean="0"/>
          </a:p>
          <a:p>
            <a:r>
              <a:rPr lang="en-US" sz="2400" dirty="0" smtClean="0"/>
              <a:t>Use </a:t>
            </a:r>
            <a:r>
              <a:rPr lang="en-US" sz="2400" dirty="0"/>
              <a:t>of many different </a:t>
            </a:r>
            <a:r>
              <a:rPr lang="en-US" sz="2400" dirty="0" smtClean="0"/>
              <a:t>cash and credit accounts</a:t>
            </a:r>
            <a:endParaRPr lang="en-US" dirty="0"/>
          </a:p>
        </p:txBody>
      </p:sp>
      <p:sp>
        <p:nvSpPr>
          <p:cNvPr id="4" name="TextBox 3"/>
          <p:cNvSpPr txBox="1"/>
          <p:nvPr/>
        </p:nvSpPr>
        <p:spPr>
          <a:xfrm>
            <a:off x="782425" y="6193410"/>
            <a:ext cx="5797484" cy="276999"/>
          </a:xfrm>
          <a:prstGeom prst="rect">
            <a:avLst/>
          </a:prstGeom>
          <a:noFill/>
        </p:spPr>
        <p:txBody>
          <a:bodyPr wrap="square" rtlCol="0">
            <a:spAutoFit/>
          </a:bodyPr>
          <a:lstStyle/>
          <a:p>
            <a:r>
              <a:rPr lang="en-US" sz="1200" dirty="0"/>
              <a:t>Source: Clifton Larson Allen</a:t>
            </a:r>
          </a:p>
        </p:txBody>
      </p:sp>
    </p:spTree>
    <p:extLst>
      <p:ext uri="{BB962C8B-B14F-4D97-AF65-F5344CB8AC3E}">
        <p14:creationId xmlns:p14="http://schemas.microsoft.com/office/powerpoint/2010/main" val="72240997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212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dirty="0" smtClean="0">
                <a:solidFill>
                  <a:schemeClr val="accent2">
                    <a:lumMod val="75000"/>
                  </a:schemeClr>
                </a:solidFill>
              </a:rPr>
              <a:t>The Pressure of Personal Needs</a:t>
            </a:r>
            <a:endParaRPr lang="en-US" dirty="0">
              <a:solidFill>
                <a:schemeClr val="accent2">
                  <a:lumMod val="75000"/>
                </a:schemeClr>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2027" y="2160588"/>
            <a:ext cx="5827983" cy="3881437"/>
          </a:xfrm>
        </p:spPr>
      </p:pic>
    </p:spTree>
    <p:extLst>
      <p:ext uri="{BB962C8B-B14F-4D97-AF65-F5344CB8AC3E}">
        <p14:creationId xmlns:p14="http://schemas.microsoft.com/office/powerpoint/2010/main" val="69878052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5207" y="768450"/>
            <a:ext cx="2915867" cy="576262"/>
          </a:xfrm>
        </p:spPr>
        <p:txBody>
          <a:bodyPr/>
          <a:lstStyle/>
          <a:p>
            <a:pPr algn="ctr"/>
            <a:r>
              <a:rPr lang="en-US" dirty="0" smtClean="0"/>
              <a:t>WHAT HAPPENED			</a:t>
            </a:r>
            <a:endParaRPr lang="en-US" dirty="0"/>
          </a:p>
        </p:txBody>
      </p:sp>
      <p:sp>
        <p:nvSpPr>
          <p:cNvPr id="4" name="Content Placeholder 3"/>
          <p:cNvSpPr>
            <a:spLocks noGrp="1"/>
          </p:cNvSpPr>
          <p:nvPr>
            <p:ph sz="half" idx="2"/>
          </p:nvPr>
        </p:nvSpPr>
        <p:spPr>
          <a:xfrm>
            <a:off x="600328" y="1445772"/>
            <a:ext cx="4185623" cy="3304117"/>
          </a:xfrm>
          <a:blipFill>
            <a:blip r:embed="rId2"/>
            <a:tile tx="0" ty="0" sx="100000" sy="100000" flip="none" algn="tl"/>
          </a:blipFill>
        </p:spPr>
        <p:txBody>
          <a:bodyPr/>
          <a:lstStyle/>
          <a:p>
            <a:endParaRPr lang="en-US" dirty="0"/>
          </a:p>
          <a:p>
            <a:r>
              <a:rPr lang="en-US" dirty="0"/>
              <a:t>Approximately $3,000 was stolen</a:t>
            </a:r>
          </a:p>
          <a:p>
            <a:r>
              <a:rPr lang="en-US" dirty="0" smtClean="0"/>
              <a:t>Federal </a:t>
            </a:r>
            <a:r>
              <a:rPr lang="en-US" dirty="0"/>
              <a:t>reports were filed in error </a:t>
            </a:r>
          </a:p>
          <a:p>
            <a:r>
              <a:rPr lang="en-US" dirty="0" smtClean="0"/>
              <a:t>Federal </a:t>
            </a:r>
            <a:r>
              <a:rPr lang="en-US" dirty="0"/>
              <a:t>investigation</a:t>
            </a:r>
          </a:p>
          <a:p>
            <a:r>
              <a:rPr lang="en-US" dirty="0" smtClean="0"/>
              <a:t>Several </a:t>
            </a:r>
            <a:r>
              <a:rPr lang="en-US" dirty="0"/>
              <a:t>employees terminated</a:t>
            </a:r>
          </a:p>
          <a:p>
            <a:r>
              <a:rPr lang="en-US" dirty="0" smtClean="0"/>
              <a:t>Federal </a:t>
            </a:r>
            <a:r>
              <a:rPr lang="en-US" dirty="0"/>
              <a:t>charges against employee</a:t>
            </a:r>
          </a:p>
          <a:p>
            <a:endParaRPr lang="en-US" dirty="0"/>
          </a:p>
        </p:txBody>
      </p:sp>
      <p:sp>
        <p:nvSpPr>
          <p:cNvPr id="5" name="Text Placeholder 4"/>
          <p:cNvSpPr>
            <a:spLocks noGrp="1"/>
          </p:cNvSpPr>
          <p:nvPr>
            <p:ph type="body" sz="quarter" idx="3"/>
          </p:nvPr>
        </p:nvSpPr>
        <p:spPr>
          <a:xfrm>
            <a:off x="5088384" y="480319"/>
            <a:ext cx="4451544" cy="576262"/>
          </a:xfrm>
        </p:spPr>
        <p:txBody>
          <a:bodyPr/>
          <a:lstStyle/>
          <a:p>
            <a:r>
              <a:rPr lang="en-US" dirty="0" smtClean="0"/>
              <a:t>WHAT ALLOWED IT TO HAPPEN</a:t>
            </a:r>
            <a:endParaRPr lang="en-US" dirty="0"/>
          </a:p>
        </p:txBody>
      </p:sp>
      <p:sp>
        <p:nvSpPr>
          <p:cNvPr id="6" name="Content Placeholder 5"/>
          <p:cNvSpPr>
            <a:spLocks noGrp="1"/>
          </p:cNvSpPr>
          <p:nvPr>
            <p:ph sz="quarter" idx="4"/>
          </p:nvPr>
        </p:nvSpPr>
        <p:spPr>
          <a:xfrm>
            <a:off x="5088384" y="1445772"/>
            <a:ext cx="4185617" cy="3304117"/>
          </a:xfrm>
          <a:blipFill>
            <a:blip r:embed="rId2"/>
            <a:tile tx="0" ty="0" sx="100000" sy="100000" flip="none" algn="tl"/>
          </a:blipFill>
        </p:spPr>
        <p:txBody>
          <a:bodyPr/>
          <a:lstStyle/>
          <a:p>
            <a:endParaRPr lang="en-US" dirty="0"/>
          </a:p>
          <a:p>
            <a:r>
              <a:rPr lang="en-US" dirty="0"/>
              <a:t>Employee had control of entire process</a:t>
            </a:r>
          </a:p>
          <a:p>
            <a:r>
              <a:rPr lang="en-US" dirty="0" smtClean="0"/>
              <a:t>Lack </a:t>
            </a:r>
            <a:r>
              <a:rPr lang="en-US" dirty="0"/>
              <a:t>of review of bank reconciliations</a:t>
            </a:r>
          </a:p>
          <a:p>
            <a:r>
              <a:rPr lang="en-US" dirty="0" smtClean="0"/>
              <a:t>Too </a:t>
            </a:r>
            <a:r>
              <a:rPr lang="en-US" dirty="0"/>
              <a:t>much trust in long-term employee</a:t>
            </a:r>
          </a:p>
          <a:p>
            <a:endParaRPr lang="en-US" dirty="0"/>
          </a:p>
        </p:txBody>
      </p:sp>
      <p:pic>
        <p:nvPicPr>
          <p:cNvPr id="2054" name="Picture 6" descr="Image result for broken chain images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166" y="4320470"/>
            <a:ext cx="4630376" cy="224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6374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27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dirty="0" smtClean="0">
                <a:solidFill>
                  <a:schemeClr val="accent2">
                    <a:lumMod val="75000"/>
                  </a:schemeClr>
                </a:solidFill>
              </a:rPr>
              <a:t>OBSTICLES TO ADDRESS</a:t>
            </a:r>
            <a:endParaRPr lang="en-US"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0847972"/>
              </p:ext>
            </p:extLst>
          </p:nvPr>
        </p:nvGraphicFramePr>
        <p:xfrm>
          <a:off x="677862" y="1432874"/>
          <a:ext cx="10181815" cy="5194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67874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507" y="204247"/>
            <a:ext cx="8596668" cy="77614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4000" dirty="0" smtClean="0">
                <a:solidFill>
                  <a:schemeClr val="accent2">
                    <a:lumMod val="75000"/>
                  </a:schemeClr>
                </a:solidFill>
              </a:rPr>
              <a:t>SEGREGATION OF DUTIES</a:t>
            </a:r>
            <a:endParaRPr lang="en-US" sz="40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8740959"/>
              </p:ext>
            </p:extLst>
          </p:nvPr>
        </p:nvGraphicFramePr>
        <p:xfrm>
          <a:off x="563196" y="1121788"/>
          <a:ext cx="9938263" cy="5608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1347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244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dirty="0" smtClean="0">
                <a:solidFill>
                  <a:schemeClr val="accent2">
                    <a:lumMod val="75000"/>
                  </a:schemeClr>
                </a:solidFill>
              </a:rPr>
              <a:t>A Problem Occurs!</a:t>
            </a:r>
            <a:endParaRPr lang="en-US"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1198486"/>
              </p:ext>
            </p:extLst>
          </p:nvPr>
        </p:nvGraphicFramePr>
        <p:xfrm>
          <a:off x="781384" y="1593131"/>
          <a:ext cx="8596312" cy="501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803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346812" y="416825"/>
            <a:ext cx="7766936" cy="932554"/>
          </a:xfrm>
        </p:spPr>
        <p:txBody>
          <a:bodyPr/>
          <a:lstStyle/>
          <a:p>
            <a:r>
              <a:rPr lang="en-US" dirty="0" smtClean="0">
                <a:solidFill>
                  <a:schemeClr val="accent2">
                    <a:lumMod val="75000"/>
                  </a:schemeClr>
                </a:solidFill>
              </a:rPr>
              <a:t>HOW DOES IT HAPPEN?</a:t>
            </a:r>
            <a:endParaRPr lang="en-US" dirty="0">
              <a:solidFill>
                <a:schemeClr val="accent2">
                  <a:lumMod val="75000"/>
                </a:schemeClr>
              </a:solidFill>
            </a:endParaRPr>
          </a:p>
        </p:txBody>
      </p:sp>
      <p:sp>
        <p:nvSpPr>
          <p:cNvPr id="6" name="Subtitle 5"/>
          <p:cNvSpPr>
            <a:spLocks noGrp="1"/>
          </p:cNvSpPr>
          <p:nvPr>
            <p:ph type="subTitle" idx="1"/>
          </p:nvPr>
        </p:nvSpPr>
        <p:spPr>
          <a:xfrm>
            <a:off x="1346812" y="1225484"/>
            <a:ext cx="5958962" cy="247790"/>
          </a:xfrm>
        </p:spPr>
        <p:txBody>
          <a:bodyPr>
            <a:normAutofit fontScale="62500" lnSpcReduction="20000"/>
          </a:bodyPr>
          <a:lstStyle/>
          <a:p>
            <a:endParaRPr lang="en-US" dirty="0"/>
          </a:p>
        </p:txBody>
      </p:sp>
      <p:pic>
        <p:nvPicPr>
          <p:cNvPr id="7" name="Picture 6"/>
          <p:cNvPicPr>
            <a:picLocks noChangeAspect="1"/>
          </p:cNvPicPr>
          <p:nvPr/>
        </p:nvPicPr>
        <p:blipFill>
          <a:blip r:embed="rId2"/>
          <a:stretch>
            <a:fillRect/>
          </a:stretch>
        </p:blipFill>
        <p:spPr>
          <a:xfrm>
            <a:off x="820819" y="1473274"/>
            <a:ext cx="9100059" cy="5241304"/>
          </a:xfrm>
          <a:prstGeom prst="rect">
            <a:avLst/>
          </a:prstGeom>
        </p:spPr>
      </p:pic>
    </p:spTree>
    <p:extLst>
      <p:ext uri="{BB962C8B-B14F-4D97-AF65-F5344CB8AC3E}">
        <p14:creationId xmlns:p14="http://schemas.microsoft.com/office/powerpoint/2010/main" val="32321260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6140"/>
          </a:xfrm>
        </p:spPr>
        <p:txBody>
          <a:bodyPr/>
          <a:lstStyle/>
          <a:p>
            <a:pPr algn="ctr"/>
            <a:r>
              <a:rPr lang="en-US" dirty="0" smtClean="0">
                <a:solidFill>
                  <a:schemeClr val="accent2">
                    <a:lumMod val="50000"/>
                  </a:schemeClr>
                </a:solidFill>
              </a:rPr>
              <a:t>BRIEF EXAMPLES</a:t>
            </a:r>
            <a:endParaRPr lang="en-US" dirty="0">
              <a:solidFill>
                <a:schemeClr val="accent2">
                  <a:lumMod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83246" y="3667028"/>
            <a:ext cx="2892560" cy="3016576"/>
          </a:xfrm>
        </p:spPr>
      </p:pic>
      <p:sp>
        <p:nvSpPr>
          <p:cNvPr id="5" name="TextBox 4"/>
          <p:cNvSpPr txBox="1"/>
          <p:nvPr/>
        </p:nvSpPr>
        <p:spPr>
          <a:xfrm>
            <a:off x="433633" y="1753386"/>
            <a:ext cx="8267307" cy="4247317"/>
          </a:xfrm>
          <a:prstGeom prst="rect">
            <a:avLst/>
          </a:prstGeom>
          <a:noFill/>
        </p:spPr>
        <p:txBody>
          <a:bodyPr wrap="square" rtlCol="0">
            <a:spAutoFit/>
          </a:bodyPr>
          <a:lstStyle/>
          <a:p>
            <a:r>
              <a:rPr lang="en-US" i="1" dirty="0"/>
              <a:t>“Former CFO of Nonprofit Admits Embezzling More Than $348,000 to pay for his living, travel, entertainment, and home improvement expenses.” (FBI.gov</a:t>
            </a:r>
            <a:r>
              <a:rPr lang="en-US" i="1" dirty="0" smtClean="0"/>
              <a:t>)</a:t>
            </a:r>
          </a:p>
          <a:p>
            <a:endParaRPr lang="en-US" dirty="0"/>
          </a:p>
          <a:p>
            <a:r>
              <a:rPr lang="en-US" i="1" dirty="0"/>
              <a:t>“Former nonprofit leader sentenced for embezzlement of $1 million from the organization to fuel an ‘out of control’ gambling habit.” </a:t>
            </a:r>
            <a:r>
              <a:rPr lang="en-US" dirty="0"/>
              <a:t>(mainebiz.biz)</a:t>
            </a:r>
            <a:r>
              <a:rPr lang="en-US" i="1" dirty="0"/>
              <a:t> </a:t>
            </a:r>
            <a:endParaRPr lang="en-US" i="1" dirty="0" smtClean="0"/>
          </a:p>
          <a:p>
            <a:endParaRPr lang="en-US" dirty="0"/>
          </a:p>
          <a:p>
            <a:r>
              <a:rPr lang="en-US" i="1" dirty="0"/>
              <a:t>“Woman gets 3 years in prison for embezzling $530,000 from nonprofit… to support her $800-a-day drug addiction” </a:t>
            </a:r>
            <a:r>
              <a:rPr lang="en-US" dirty="0"/>
              <a:t>(Jacksonville.com</a:t>
            </a:r>
            <a:r>
              <a:rPr lang="en-US" dirty="0" smtClean="0"/>
              <a:t>)</a:t>
            </a:r>
          </a:p>
          <a:p>
            <a:endParaRPr lang="en-US" dirty="0"/>
          </a:p>
          <a:p>
            <a:r>
              <a:rPr lang="en-US" i="1" dirty="0"/>
              <a:t>“Woman Embezzled $2.89 Million to Finance Shopping Addiction…bought clothes, shoes and jewelry” </a:t>
            </a:r>
            <a:r>
              <a:rPr lang="en-US" dirty="0"/>
              <a:t>(wyff4.com</a:t>
            </a:r>
            <a:r>
              <a:rPr lang="en-US" dirty="0" smtClean="0"/>
              <a:t>)</a:t>
            </a:r>
          </a:p>
          <a:p>
            <a:endParaRPr lang="en-US" dirty="0"/>
          </a:p>
          <a:p>
            <a:r>
              <a:rPr lang="en-US" i="1" dirty="0"/>
              <a:t>“Accountant accused of spending stolen $360K on strippers” </a:t>
            </a:r>
            <a:r>
              <a:rPr lang="en-US" dirty="0"/>
              <a:t>(wbrz.com)</a:t>
            </a:r>
          </a:p>
          <a:p>
            <a:endParaRPr lang="en-US" dirty="0"/>
          </a:p>
        </p:txBody>
      </p:sp>
    </p:spTree>
    <p:extLst>
      <p:ext uri="{BB962C8B-B14F-4D97-AF65-F5344CB8AC3E}">
        <p14:creationId xmlns:p14="http://schemas.microsoft.com/office/powerpoint/2010/main" val="4068524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dirty="0" smtClean="0">
                <a:solidFill>
                  <a:schemeClr val="accent2">
                    <a:lumMod val="75000"/>
                  </a:schemeClr>
                </a:solidFill>
              </a:rPr>
              <a:t>SIGNS TO LOOK OUT FOR</a:t>
            </a:r>
            <a:br>
              <a:rPr lang="en-US" dirty="0" smtClean="0">
                <a:solidFill>
                  <a:schemeClr val="accent2">
                    <a:lumMod val="75000"/>
                  </a:schemeClr>
                </a:solidFill>
              </a:rPr>
            </a:br>
            <a:r>
              <a:rPr lang="en-US" dirty="0" smtClean="0">
                <a:solidFill>
                  <a:schemeClr val="accent2">
                    <a:lumMod val="75000"/>
                  </a:schemeClr>
                </a:solidFill>
              </a:rPr>
              <a:t>-motivational factors-</a:t>
            </a:r>
            <a:endParaRPr lang="en-US" dirty="0">
              <a:solidFill>
                <a:schemeClr val="accent2">
                  <a:lumMod val="75000"/>
                </a:schemeClr>
              </a:solidFill>
            </a:endParaRPr>
          </a:p>
        </p:txBody>
      </p:sp>
      <p:sp>
        <p:nvSpPr>
          <p:cNvPr id="3" name="Content Placeholder 2"/>
          <p:cNvSpPr>
            <a:spLocks noGrp="1"/>
          </p:cNvSpPr>
          <p:nvPr>
            <p:ph idx="1"/>
          </p:nvPr>
        </p:nvSpPr>
        <p:spPr>
          <a:xfrm>
            <a:off x="762175" y="2301991"/>
            <a:ext cx="8596668" cy="3880773"/>
          </a:xfrm>
        </p:spPr>
        <p:txBody>
          <a:bodyPr>
            <a:normAutofit/>
          </a:bodyPr>
          <a:lstStyle/>
          <a:p>
            <a:r>
              <a:rPr lang="en-US" sz="2000" dirty="0" smtClean="0"/>
              <a:t>Significant lifestyle changes</a:t>
            </a:r>
          </a:p>
          <a:p>
            <a:pPr marL="0" indent="0">
              <a:buNone/>
            </a:pPr>
            <a:r>
              <a:rPr lang="en-US" sz="2000" dirty="0" smtClean="0"/>
              <a:t>		- Maintaining or attaining a socioeconomic level</a:t>
            </a:r>
          </a:p>
          <a:p>
            <a:r>
              <a:rPr lang="en-US" sz="2000" dirty="0" smtClean="0"/>
              <a:t>Individual Needs</a:t>
            </a:r>
          </a:p>
          <a:p>
            <a:pPr marL="914400" lvl="2" indent="0">
              <a:buNone/>
            </a:pPr>
            <a:r>
              <a:rPr lang="en-US" sz="2000" dirty="0" smtClean="0"/>
              <a:t>-</a:t>
            </a:r>
            <a:r>
              <a:rPr lang="en-US" sz="2000" dirty="0"/>
              <a:t>U</a:t>
            </a:r>
            <a:r>
              <a:rPr lang="en-US" sz="2000" dirty="0" smtClean="0"/>
              <a:t>nexpected &amp; </a:t>
            </a:r>
            <a:r>
              <a:rPr lang="en-US" sz="2400" dirty="0" smtClean="0"/>
              <a:t>increased</a:t>
            </a:r>
            <a:r>
              <a:rPr lang="en-US" sz="2000" dirty="0" smtClean="0"/>
              <a:t> expenses – </a:t>
            </a:r>
            <a:r>
              <a:rPr lang="en-US" sz="2000" dirty="0" err="1" smtClean="0"/>
              <a:t>ie</a:t>
            </a:r>
            <a:r>
              <a:rPr lang="en-US" sz="2000" dirty="0" smtClean="0"/>
              <a:t>. medical bills, divorce</a:t>
            </a:r>
          </a:p>
          <a:p>
            <a:r>
              <a:rPr lang="en-US" sz="2000" dirty="0" smtClean="0"/>
              <a:t>Individual Addictions</a:t>
            </a:r>
          </a:p>
          <a:p>
            <a:pPr marL="0" indent="0">
              <a:buNone/>
            </a:pPr>
            <a:r>
              <a:rPr lang="en-US" sz="2000" dirty="0"/>
              <a:t> </a:t>
            </a:r>
            <a:r>
              <a:rPr lang="en-US" sz="2000" dirty="0" smtClean="0"/>
              <a:t>           -Gambling, drugs &amp; alcohol, shopping, illicit activities</a:t>
            </a:r>
          </a:p>
          <a:p>
            <a:r>
              <a:rPr lang="en-US" sz="2000" dirty="0" smtClean="0"/>
              <a:t>Revenge</a:t>
            </a:r>
          </a:p>
          <a:p>
            <a:pPr marL="914400" lvl="2" indent="0">
              <a:buNone/>
            </a:pPr>
            <a:r>
              <a:rPr lang="en-US" sz="2000" dirty="0" smtClean="0"/>
              <a:t>- Disgruntled employees wanting to get back at the organization</a:t>
            </a:r>
          </a:p>
          <a:p>
            <a:pPr marL="0" indent="0">
              <a:buNone/>
            </a:pPr>
            <a:endParaRPr lang="en-US" dirty="0"/>
          </a:p>
          <a:p>
            <a:pPr marL="0" indent="0">
              <a:buNone/>
            </a:pPr>
            <a:endParaRPr lang="en-US" dirty="0" smtClean="0"/>
          </a:p>
          <a:p>
            <a:pPr>
              <a:buFont typeface="Wingdings" panose="05000000000000000000" pitchFamily="2" charset="2"/>
              <a:buChar char="Ø"/>
            </a:pPr>
            <a:endParaRPr lang="en-US" dirty="0"/>
          </a:p>
        </p:txBody>
      </p:sp>
      <p:pic>
        <p:nvPicPr>
          <p:cNvPr id="1026" name="Picture 2" descr="Image result for motivatio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8561" y="4949388"/>
            <a:ext cx="1560103" cy="1560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41837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12125" cy="103094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n-US" dirty="0" smtClean="0">
                <a:solidFill>
                  <a:schemeClr val="accent2">
                    <a:lumMod val="75000"/>
                  </a:schemeClr>
                </a:solidFill>
              </a:rPr>
              <a:t>FREQUENT SCHEMES TO BE CONSIDERED</a:t>
            </a:r>
            <a:r>
              <a:rPr lang="en-US" sz="2700" dirty="0">
                <a:solidFill>
                  <a:schemeClr val="accent2">
                    <a:lumMod val="75000"/>
                  </a:schemeClr>
                </a:solidFill>
              </a:rPr>
              <a:t/>
            </a:r>
            <a:br>
              <a:rPr lang="en-US" sz="2700" dirty="0">
                <a:solidFill>
                  <a:schemeClr val="accent2">
                    <a:lumMod val="75000"/>
                  </a:schemeClr>
                </a:solidFill>
              </a:rPr>
            </a:br>
            <a:r>
              <a:rPr lang="en-US" sz="2700" dirty="0">
                <a:solidFill>
                  <a:schemeClr val="accent2">
                    <a:lumMod val="75000"/>
                  </a:schemeClr>
                </a:solidFill>
              </a:rPr>
              <a:t>The purchasing function is the most common target for fraud. </a:t>
            </a:r>
            <a:r>
              <a:rPr lang="en-US" dirty="0"/>
              <a:t/>
            </a:r>
            <a:br>
              <a:rPr lang="en-US" dirty="0"/>
            </a:br>
            <a:endParaRPr lang="en-US" dirty="0"/>
          </a:p>
        </p:txBody>
      </p:sp>
      <p:sp>
        <p:nvSpPr>
          <p:cNvPr id="3" name="Content Placeholder 2"/>
          <p:cNvSpPr>
            <a:spLocks noGrp="1"/>
          </p:cNvSpPr>
          <p:nvPr>
            <p:ph idx="1"/>
          </p:nvPr>
        </p:nvSpPr>
        <p:spPr>
          <a:xfrm>
            <a:off x="677333" y="2286000"/>
            <a:ext cx="8596668" cy="4020669"/>
          </a:xfrm>
        </p:spPr>
        <p:txBody>
          <a:bodyPr>
            <a:normAutofit/>
          </a:bodyPr>
          <a:lstStyle/>
          <a:p>
            <a:r>
              <a:rPr lang="en-US" sz="2400" dirty="0" smtClean="0"/>
              <a:t>Abuse </a:t>
            </a:r>
            <a:r>
              <a:rPr lang="en-US" sz="2400" dirty="0"/>
              <a:t>of a corporate credit or debit card for personal purchases</a:t>
            </a:r>
          </a:p>
          <a:p>
            <a:r>
              <a:rPr lang="en-US" sz="2400" dirty="0"/>
              <a:t>Expense reimbursement schemes </a:t>
            </a:r>
            <a:r>
              <a:rPr lang="en-US" sz="2400" dirty="0" smtClean="0"/>
              <a:t>(expenses </a:t>
            </a:r>
            <a:r>
              <a:rPr lang="en-US" sz="2400" dirty="0"/>
              <a:t>are misrepresented as being legitimate business expenditures)</a:t>
            </a:r>
          </a:p>
          <a:p>
            <a:r>
              <a:rPr lang="en-US" sz="2400" dirty="0"/>
              <a:t>Writing organizational checks to pay personal bills</a:t>
            </a:r>
          </a:p>
          <a:p>
            <a:r>
              <a:rPr lang="en-US" sz="2400" dirty="0"/>
              <a:t>Shell company schemes</a:t>
            </a:r>
          </a:p>
          <a:p>
            <a:endParaRPr lang="en-US" dirty="0"/>
          </a:p>
        </p:txBody>
      </p:sp>
    </p:spTree>
    <p:extLst>
      <p:ext uri="{BB962C8B-B14F-4D97-AF65-F5344CB8AC3E}">
        <p14:creationId xmlns:p14="http://schemas.microsoft.com/office/powerpoint/2010/main" val="907582147"/>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74219430"/>
              </p:ext>
            </p:extLst>
          </p:nvPr>
        </p:nvGraphicFramePr>
        <p:xfrm>
          <a:off x="0" y="1318295"/>
          <a:ext cx="11389659" cy="5311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MYTH 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5481" y="86055"/>
            <a:ext cx="3726468" cy="123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41732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74385683"/>
              </p:ext>
            </p:extLst>
          </p:nvPr>
        </p:nvGraphicFramePr>
        <p:xfrm>
          <a:off x="754143" y="716438"/>
          <a:ext cx="8531259" cy="53261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59875" y="6381947"/>
            <a:ext cx="8465271" cy="338554"/>
          </a:xfrm>
          <a:prstGeom prst="rect">
            <a:avLst/>
          </a:prstGeom>
          <a:noFill/>
        </p:spPr>
        <p:txBody>
          <a:bodyPr wrap="square" rtlCol="0">
            <a:spAutoFit/>
          </a:bodyPr>
          <a:lstStyle/>
          <a:p>
            <a:r>
              <a:rPr lang="en-US" sz="1600" dirty="0" smtClean="0"/>
              <a:t>Source: Clifton Larson Allen – Multiple responses allowed </a:t>
            </a:r>
            <a:endParaRPr lang="en-US" sz="1600" dirty="0"/>
          </a:p>
        </p:txBody>
      </p:sp>
    </p:spTree>
    <p:extLst>
      <p:ext uri="{BB962C8B-B14F-4D97-AF65-F5344CB8AC3E}">
        <p14:creationId xmlns:p14="http://schemas.microsoft.com/office/powerpoint/2010/main" val="1450414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dirty="0" smtClean="0">
                <a:solidFill>
                  <a:schemeClr val="accent2">
                    <a:lumMod val="75000"/>
                  </a:schemeClr>
                </a:solidFill>
              </a:rPr>
              <a:t>Another Example</a:t>
            </a:r>
            <a:endParaRPr lang="en-US" dirty="0">
              <a:solidFill>
                <a:schemeClr val="accent2">
                  <a:lumMod val="75000"/>
                </a:schemeClr>
              </a:solidFill>
            </a:endParaRPr>
          </a:p>
        </p:txBody>
      </p:sp>
      <p:sp>
        <p:nvSpPr>
          <p:cNvPr id="3" name="Content Placeholder 2"/>
          <p:cNvSpPr>
            <a:spLocks noGrp="1"/>
          </p:cNvSpPr>
          <p:nvPr>
            <p:ph idx="1"/>
          </p:nvPr>
        </p:nvSpPr>
        <p:spPr/>
        <p:txBody>
          <a:bodyPr>
            <a:noAutofit/>
          </a:bodyPr>
          <a:lstStyle/>
          <a:p>
            <a:pPr marL="0" indent="0">
              <a:buNone/>
            </a:pPr>
            <a:r>
              <a:rPr lang="en-US" sz="2400" dirty="0"/>
              <a:t>"I was a middle manager of an organization where we discovered, after the CFO left, that the CFO had embezzled $33,000. He had opened up a bank account in the agency's name at a local bank where he knew the employees. He told the ED and the board that he needed to re-do the signatures for an existing account; filled in the card where they should sign, and marked that only one signature (his) was needed to write checks. When the embezzlement came to light, the board refused to report this to the police or the insurance company. They were afraid they would be blamed." -- Blue Avocado reader</a:t>
            </a:r>
          </a:p>
        </p:txBody>
      </p:sp>
    </p:spTree>
    <p:extLst>
      <p:ext uri="{BB962C8B-B14F-4D97-AF65-F5344CB8AC3E}">
        <p14:creationId xmlns:p14="http://schemas.microsoft.com/office/powerpoint/2010/main" val="384329284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TM02900688[[fn=Facet]]</Template>
  <TotalTime>815</TotalTime>
  <Words>1036</Words>
  <Application>Microsoft Office PowerPoint</Application>
  <PresentationFormat>Widescreen</PresentationFormat>
  <Paragraphs>181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Open Sans</vt:lpstr>
      <vt:lpstr>Trebuchet MS</vt:lpstr>
      <vt:lpstr>Wingdings</vt:lpstr>
      <vt:lpstr>Wingdings 3</vt:lpstr>
      <vt:lpstr>Facet</vt:lpstr>
      <vt:lpstr>Internal Controls for Non Profits</vt:lpstr>
      <vt:lpstr>OBJECTIVES</vt:lpstr>
      <vt:lpstr>HOW DOES IT HAPPEN?</vt:lpstr>
      <vt:lpstr>BRIEF EXAMPLES</vt:lpstr>
      <vt:lpstr>SIGNS TO LOOK OUT FOR -motivational factors-</vt:lpstr>
      <vt:lpstr>FREQUENT SCHEMES TO BE CONSIDERED The purchasing function is the most common target for fraud.  </vt:lpstr>
      <vt:lpstr>PowerPoint Presentation</vt:lpstr>
      <vt:lpstr>PowerPoint Presentation</vt:lpstr>
      <vt:lpstr>Another Example</vt:lpstr>
      <vt:lpstr>And Another……..</vt:lpstr>
      <vt:lpstr>PowerPoint Presentation</vt:lpstr>
      <vt:lpstr>BE CONCERNED!</vt:lpstr>
      <vt:lpstr>Steps to Improve Controls</vt:lpstr>
      <vt:lpstr>AREAS OF HIGHER RISK</vt:lpstr>
      <vt:lpstr>PowerPoint Presentation</vt:lpstr>
      <vt:lpstr>4 MORE CONTROLS WITHIN YOUR REACH</vt:lpstr>
      <vt:lpstr>Story #1</vt:lpstr>
      <vt:lpstr>PowerPoint Presentation</vt:lpstr>
      <vt:lpstr>What Happened</vt:lpstr>
      <vt:lpstr>How It Could Happen</vt:lpstr>
      <vt:lpstr>Story #2</vt:lpstr>
      <vt:lpstr>The Pressure of Personal Needs</vt:lpstr>
      <vt:lpstr>PowerPoint Presentation</vt:lpstr>
      <vt:lpstr>OBSTICLES TO ADDRESS</vt:lpstr>
      <vt:lpstr>SEGREGATION OF DUTIES</vt:lpstr>
      <vt:lpstr>A Problem Occurs!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Controls for Non Profits</dc:title>
  <dc:creator>Y Finance Director</dc:creator>
  <cp:lastModifiedBy>Y Finance Director</cp:lastModifiedBy>
  <cp:revision>74</cp:revision>
  <dcterms:created xsi:type="dcterms:W3CDTF">2018-01-04T21:11:28Z</dcterms:created>
  <dcterms:modified xsi:type="dcterms:W3CDTF">2018-02-08T20:31:55Z</dcterms:modified>
</cp:coreProperties>
</file>